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66" r:id="rId1"/>
  </p:sldMasterIdLst>
  <p:notesMasterIdLst>
    <p:notesMasterId r:id="rId70"/>
  </p:notesMasterIdLst>
  <p:sldIdLst>
    <p:sldId id="256" r:id="rId2"/>
    <p:sldId id="348" r:id="rId3"/>
    <p:sldId id="346" r:id="rId4"/>
    <p:sldId id="349" r:id="rId5"/>
    <p:sldId id="257" r:id="rId6"/>
    <p:sldId id="350" r:id="rId7"/>
    <p:sldId id="341" r:id="rId8"/>
    <p:sldId id="342" r:id="rId9"/>
    <p:sldId id="373" r:id="rId10"/>
    <p:sldId id="344" r:id="rId11"/>
    <p:sldId id="331" r:id="rId12"/>
    <p:sldId id="333" r:id="rId13"/>
    <p:sldId id="329" r:id="rId14"/>
    <p:sldId id="338" r:id="rId15"/>
    <p:sldId id="351" r:id="rId16"/>
    <p:sldId id="261" r:id="rId17"/>
    <p:sldId id="273" r:id="rId18"/>
    <p:sldId id="334" r:id="rId19"/>
    <p:sldId id="352" r:id="rId20"/>
    <p:sldId id="353" r:id="rId21"/>
    <p:sldId id="295" r:id="rId22"/>
    <p:sldId id="365" r:id="rId23"/>
    <p:sldId id="300" r:id="rId24"/>
    <p:sldId id="280" r:id="rId25"/>
    <p:sldId id="309" r:id="rId26"/>
    <p:sldId id="303" r:id="rId27"/>
    <p:sldId id="289" r:id="rId28"/>
    <p:sldId id="301" r:id="rId29"/>
    <p:sldId id="297" r:id="rId30"/>
    <p:sldId id="355" r:id="rId31"/>
    <p:sldId id="363" r:id="rId32"/>
    <p:sldId id="327" r:id="rId33"/>
    <p:sldId id="335" r:id="rId34"/>
    <p:sldId id="369" r:id="rId35"/>
    <p:sldId id="354" r:id="rId36"/>
    <p:sldId id="366" r:id="rId37"/>
    <p:sldId id="321" r:id="rId38"/>
    <p:sldId id="263" r:id="rId39"/>
    <p:sldId id="312" r:id="rId40"/>
    <p:sldId id="267" r:id="rId41"/>
    <p:sldId id="314" r:id="rId42"/>
    <p:sldId id="293" r:id="rId43"/>
    <p:sldId id="306" r:id="rId44"/>
    <p:sldId id="316" r:id="rId45"/>
    <p:sldId id="268" r:id="rId46"/>
    <p:sldId id="313" r:id="rId47"/>
    <p:sldId id="372" r:id="rId48"/>
    <p:sldId id="320" r:id="rId49"/>
    <p:sldId id="325" r:id="rId50"/>
    <p:sldId id="326" r:id="rId51"/>
    <p:sldId id="322" r:id="rId52"/>
    <p:sldId id="271" r:id="rId53"/>
    <p:sldId id="276" r:id="rId54"/>
    <p:sldId id="274" r:id="rId55"/>
    <p:sldId id="265" r:id="rId56"/>
    <p:sldId id="284" r:id="rId57"/>
    <p:sldId id="370" r:id="rId58"/>
    <p:sldId id="359" r:id="rId59"/>
    <p:sldId id="307" r:id="rId60"/>
    <p:sldId id="337" r:id="rId61"/>
    <p:sldId id="357" r:id="rId62"/>
    <p:sldId id="375" r:id="rId63"/>
    <p:sldId id="279" r:id="rId64"/>
    <p:sldId id="368" r:id="rId65"/>
    <p:sldId id="323" r:id="rId66"/>
    <p:sldId id="310" r:id="rId67"/>
    <p:sldId id="272" r:id="rId68"/>
    <p:sldId id="336" r:id="rId6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CBE54C-630D-15C2-AB7E-8BCBCB3833B8}" v="37" dt="2024-11-10T12:13:44.8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8253E7-1A1A-CE4A-8C8E-89737F9650DD}" type="datetimeFigureOut">
              <a:rPr lang="en-US" smtClean="0"/>
              <a:t>11/10/2024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4E6B97-59C0-A647-BA60-EB488A3EE90C}" type="slidenum">
              <a:rPr lang="en-US" smtClean="0"/>
              <a:t>‹#›</a:t>
            </a:fld>
            <a:endParaRPr lang="en-US"/>
          </a:p>
        </p:txBody>
      </p:sp>
    </p:spTree>
    <p:extLst>
      <p:ext uri="{BB962C8B-B14F-4D97-AF65-F5344CB8AC3E}">
        <p14:creationId xmlns:p14="http://schemas.microsoft.com/office/powerpoint/2010/main" val="14900267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kubernetes.io/docs/concepts/architecture/nodes/"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github.com/iovisor/bcc/blob/master/docs/reference_guide.md#5-get_syscall_fnname"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datadoghq.com/blog/xdp-intro/"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loft.sh/blog/tutorial-how-ebpf-improves-observability-within-kubernetes"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medium.com/@isalapiyarisi/getting-started-on-kubernetes-observability-with-ebpf-88139eb13fb2"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bristot.me/efficient-formal-verification-for-the-linux-kernel/" TargetMode="External"/><Relationship Id="rId2" Type="http://schemas.openxmlformats.org/officeDocument/2006/relationships/slide" Target="../slides/slide34.xml"/><Relationship Id="rId1" Type="http://schemas.openxmlformats.org/officeDocument/2006/relationships/notesMaster" Target="../notesMasters/notesMaster1.xml"/><Relationship Id="rId6" Type="http://schemas.openxmlformats.org/officeDocument/2006/relationships/hyperlink" Target="https://www.openssl.org/docs/manmaster/man3/SSL_read.html" TargetMode="External"/><Relationship Id="rId5" Type="http://schemas.openxmlformats.org/officeDocument/2006/relationships/hyperlink" Target="https://www.openssl.org/docs/manmaster/man3/SSL_write.html" TargetMode="External"/><Relationship Id="rId4" Type="http://schemas.openxmlformats.org/officeDocument/2006/relationships/hyperlink" Target="https://github.com/torvalds/linux/blob/850925a8133c73c4a2453c360b2c3beb3bab67c9/kernel/sched/core.c#L4804" TargetMode="Externa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github.com/iovisor/bcc/blob/master/docs/reference_guide.md"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s://docs.redhat.com/en/documentation/red_hat_enterprise_linux/8/html/configuring_and_managing_networking/linux-traffic-control_configuring-and-managing-networking#inspecting-qdisc-of-a-network-interface-using-the-tc-utility_linux-traffic-control"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isovalent.com/product/"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cilium.io/blog/2018/04/17/why-is-the-kernel-community-replacing-iptables/" TargetMode="External"/><Relationship Id="rId2" Type="http://schemas.openxmlformats.org/officeDocument/2006/relationships/slide" Target="../slides/slide43.xml"/><Relationship Id="rId1" Type="http://schemas.openxmlformats.org/officeDocument/2006/relationships/notesMaster" Target="../notesMasters/notesMaster1.xml"/><Relationship Id="rId4" Type="http://schemas.openxmlformats.org/officeDocument/2006/relationships/hyperlink" Target="https://www.youtube.com/watch?v=0Omvgd7Hg1I" TargetMode="Externa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cilium.io/blog/2018/04/17/why-is-the-kernel-community-replacing-iptables/" TargetMode="External"/><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docs.cilium.io/en/stable/network/ebpf/intro/" TargetMode="External"/><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8" Type="http://schemas.openxmlformats.org/officeDocument/2006/relationships/hyperlink" Target="https://docs.cilium.io/en/stable/security/policy/language/#dns-based" TargetMode="External"/><Relationship Id="rId3" Type="http://schemas.openxmlformats.org/officeDocument/2006/relationships/hyperlink" Target="https://docs.cilium.io/en/stable/network/kubernetes/policy/#ciliumnetworkpolicy" TargetMode="External"/><Relationship Id="rId7" Type="http://schemas.openxmlformats.org/officeDocument/2006/relationships/hyperlink" Target="https://docs.cilium.io/en/stable/security/policy/language/#cidr-based" TargetMode="External"/><Relationship Id="rId2" Type="http://schemas.openxmlformats.org/officeDocument/2006/relationships/slide" Target="../slides/slide54.xml"/><Relationship Id="rId1" Type="http://schemas.openxmlformats.org/officeDocument/2006/relationships/notesMaster" Target="../notesMasters/notesMaster1.xml"/><Relationship Id="rId6" Type="http://schemas.openxmlformats.org/officeDocument/2006/relationships/hyperlink" Target="https://docs.cilium.io/en/stable/security/policy/language/#services-based" TargetMode="External"/><Relationship Id="rId5" Type="http://schemas.openxmlformats.org/officeDocument/2006/relationships/hyperlink" Target="https://docs.cilium.io/en/stable/gettingstarted/terminology/#endpoints" TargetMode="External"/><Relationship Id="rId4" Type="http://schemas.openxmlformats.org/officeDocument/2006/relationships/hyperlink" Target="https://docs.cilium.io/en/stable/network/kubernetes/policy/#ciliumclusterwidenetworkpolicy" TargetMode="Externa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collabora.com/news-and-blog/blog/2019/04/05/an-ebpf-overview-part-1-introduction/"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lwn.net/Articles/740157/"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prototype-kernel.readthedocs.io/en/latest/bpf/ebpf_maps.html"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lwn.net/Articles/779120/"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cybersecurity-magazine.com/the-power-of-ebpf-for-cloud-native-systems/#:~:text=eBPF%20enables%20programs%20to%20run,workload%20disruption%20and%20node%20reboot."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Extended Berkeley packet filter</a:t>
            </a:r>
          </a:p>
        </p:txBody>
      </p:sp>
      <p:sp>
        <p:nvSpPr>
          <p:cNvPr id="4" name="Slide Number Placeholder 3"/>
          <p:cNvSpPr>
            <a:spLocks noGrp="1"/>
          </p:cNvSpPr>
          <p:nvPr>
            <p:ph type="sldNum" sz="quarter" idx="5"/>
          </p:nvPr>
        </p:nvSpPr>
        <p:spPr/>
        <p:txBody>
          <a:bodyPr/>
          <a:lstStyle/>
          <a:p>
            <a:fld id="{CD4E6B97-59C0-A647-BA60-EB488A3EE90C}" type="slidenum">
              <a:rPr lang="en-US" smtClean="0"/>
              <a:t>1</a:t>
            </a:fld>
            <a:endParaRPr lang="en-US"/>
          </a:p>
        </p:txBody>
      </p:sp>
    </p:spTree>
    <p:extLst>
      <p:ext uri="{BB962C8B-B14F-4D97-AF65-F5344CB8AC3E}">
        <p14:creationId xmlns:p14="http://schemas.microsoft.com/office/powerpoint/2010/main" val="26238096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IP-in-IP tunneling: Encapsulate one IP packet within another. Source and </a:t>
            </a:r>
            <a:r>
              <a:rPr lang="en-US" err="1"/>
              <a:t>dest</a:t>
            </a:r>
            <a:r>
              <a:rPr lang="en-US"/>
              <a:t> IPs are set to nodes’ IPs. The packet is routed based on the outer IP header; outer layer stripped when the original packet is delivered. Decapsulate at the destination pod. Calico uses this</a:t>
            </a:r>
          </a:p>
          <a:p>
            <a:endParaRPr lang="en-US"/>
          </a:p>
          <a:p>
            <a:r>
              <a:rPr lang="en-US"/>
              <a:t>VXLAN: The original ethernet frame is encapsulated in a </a:t>
            </a:r>
            <a:r>
              <a:rPr lang="en-US" err="1"/>
              <a:t>vxlan</a:t>
            </a:r>
            <a:r>
              <a:rPr lang="en-US"/>
              <a:t> header and an outer IP and </a:t>
            </a:r>
            <a:r>
              <a:rPr lang="en-US" err="1"/>
              <a:t>udp</a:t>
            </a:r>
            <a:r>
              <a:rPr lang="en-US"/>
              <a:t> header. The </a:t>
            </a:r>
            <a:r>
              <a:rPr lang="en-US" err="1"/>
              <a:t>vxlan</a:t>
            </a:r>
            <a:r>
              <a:rPr lang="en-US"/>
              <a:t> header includes a </a:t>
            </a:r>
            <a:r>
              <a:rPr lang="en-US" err="1"/>
              <a:t>vxlan</a:t>
            </a:r>
            <a:r>
              <a:rPr lang="en-US"/>
              <a:t> network ID (like VLAN ID) . The packet is routed across the network based on outer IP header. Destination is the IP address of the node. Decapsulate at the destination pod. Overlay networks like this allow pod networks to extend over layer 3 without changing below configs. Flannel uses this. Extra packet size due to added </a:t>
            </a:r>
            <a:r>
              <a:rPr lang="en-US" err="1"/>
              <a:t>vlan</a:t>
            </a:r>
            <a:r>
              <a:rPr lang="en-US"/>
              <a:t> header (50 bytes)</a:t>
            </a:r>
          </a:p>
          <a:p>
            <a:endParaRPr lang="en-US"/>
          </a:p>
          <a:p>
            <a:r>
              <a:rPr lang="en-US"/>
              <a:t>https://learnk8s.io/kubernetes-network-packets</a:t>
            </a:r>
          </a:p>
        </p:txBody>
      </p:sp>
      <p:sp>
        <p:nvSpPr>
          <p:cNvPr id="4" name="Slide Number Placeholder 3"/>
          <p:cNvSpPr>
            <a:spLocks noGrp="1"/>
          </p:cNvSpPr>
          <p:nvPr>
            <p:ph type="sldNum" sz="quarter" idx="5"/>
          </p:nvPr>
        </p:nvSpPr>
        <p:spPr/>
        <p:txBody>
          <a:bodyPr/>
          <a:lstStyle/>
          <a:p>
            <a:fld id="{CD4E6B97-59C0-A647-BA60-EB488A3EE90C}" type="slidenum">
              <a:rPr lang="en-US" smtClean="0"/>
              <a:t>18</a:t>
            </a:fld>
            <a:endParaRPr lang="en-US"/>
          </a:p>
        </p:txBody>
      </p:sp>
    </p:spTree>
    <p:extLst>
      <p:ext uri="{BB962C8B-B14F-4D97-AF65-F5344CB8AC3E}">
        <p14:creationId xmlns:p14="http://schemas.microsoft.com/office/powerpoint/2010/main" val="24789814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Seccomp (secure computing mode) - </a:t>
            </a:r>
            <a:r>
              <a:rPr lang="en-IN" b="0" i="0">
                <a:solidFill>
                  <a:srgbClr val="222222"/>
                </a:solidFill>
                <a:effectLst/>
                <a:latin typeface="open sans" panose="020F0502020204030204" pitchFamily="34" charset="0"/>
              </a:rPr>
              <a:t>Seccomp stands for secure computing mode and has been a feature of the Linux kernel since version 2.6.12. It can be used to sandbox the privileges of a process, restricting the calls it is able to make from </a:t>
            </a:r>
            <a:r>
              <a:rPr lang="en-IN" b="0" i="0" err="1">
                <a:solidFill>
                  <a:srgbClr val="222222"/>
                </a:solidFill>
                <a:effectLst/>
                <a:latin typeface="open sans" panose="020F0502020204030204" pitchFamily="34" charset="0"/>
              </a:rPr>
              <a:t>userspace</a:t>
            </a:r>
            <a:r>
              <a:rPr lang="en-IN" b="0" i="0">
                <a:solidFill>
                  <a:srgbClr val="222222"/>
                </a:solidFill>
                <a:effectLst/>
                <a:latin typeface="open sans" panose="020F0502020204030204" pitchFamily="34" charset="0"/>
              </a:rPr>
              <a:t> into the kernel. Kubernetes lets you automatically apply seccomp profiles loaded onto a </a:t>
            </a:r>
            <a:r>
              <a:rPr lang="en-IN" b="0" i="0" u="none" strike="noStrike">
                <a:solidFill>
                  <a:srgbClr val="000000"/>
                </a:solidFill>
                <a:effectLst/>
                <a:latin typeface="open sans" panose="020B0606030504020204" pitchFamily="34" charset="0"/>
                <a:hlinkClick r:id="rId3"/>
              </a:rPr>
              <a:t>node</a:t>
            </a:r>
            <a:r>
              <a:rPr lang="en-IN" b="0" i="0">
                <a:solidFill>
                  <a:srgbClr val="222222"/>
                </a:solidFill>
                <a:effectLst/>
                <a:latin typeface="open sans" panose="020B0606030504020204" pitchFamily="34" charset="0"/>
              </a:rPr>
              <a:t> to your Pods and containers. Restrict the set of </a:t>
            </a:r>
            <a:r>
              <a:rPr lang="en-IN" b="0" i="0" err="1">
                <a:solidFill>
                  <a:srgbClr val="222222"/>
                </a:solidFill>
                <a:effectLst/>
                <a:latin typeface="open sans" panose="020B0606030504020204" pitchFamily="34" charset="0"/>
              </a:rPr>
              <a:t>syscalls</a:t>
            </a:r>
            <a:r>
              <a:rPr lang="en-IN" b="0" i="0">
                <a:solidFill>
                  <a:srgbClr val="222222"/>
                </a:solidFill>
                <a:effectLst/>
                <a:latin typeface="open sans" panose="020B0606030504020204" pitchFamily="34" charset="0"/>
              </a:rPr>
              <a:t> a process can make. For ex. Runtime default profile allows most common </a:t>
            </a:r>
            <a:r>
              <a:rPr lang="en-IN" b="0" i="0" err="1">
                <a:solidFill>
                  <a:srgbClr val="222222"/>
                </a:solidFill>
                <a:effectLst/>
                <a:latin typeface="open sans" panose="020B0606030504020204" pitchFamily="34" charset="0"/>
              </a:rPr>
              <a:t>syscalls</a:t>
            </a:r>
            <a:r>
              <a:rPr lang="en-IN" b="0" i="0">
                <a:solidFill>
                  <a:srgbClr val="222222"/>
                </a:solidFill>
                <a:effectLst/>
                <a:latin typeface="open sans" panose="020B0606030504020204" pitchFamily="34" charset="0"/>
              </a:rPr>
              <a:t> but blocks calls like </a:t>
            </a:r>
            <a:r>
              <a:rPr lang="en-IN" b="0" i="0" err="1">
                <a:solidFill>
                  <a:srgbClr val="222222"/>
                </a:solidFill>
                <a:effectLst/>
                <a:latin typeface="open sans" panose="020B0606030504020204" pitchFamily="34" charset="0"/>
              </a:rPr>
              <a:t>kexec_load</a:t>
            </a:r>
            <a:r>
              <a:rPr lang="en-IN" b="0" i="0">
                <a:solidFill>
                  <a:srgbClr val="222222"/>
                </a:solidFill>
                <a:effectLst/>
                <a:latin typeface="open sans" panose="020B0606030504020204" pitchFamily="34" charset="0"/>
              </a:rPr>
              <a:t>, reboot etc.</a:t>
            </a:r>
            <a:br>
              <a:rPr lang="en-IN" b="0" i="0">
                <a:solidFill>
                  <a:srgbClr val="222222"/>
                </a:solidFill>
                <a:effectLst/>
                <a:latin typeface="open sans" panose="020B0606030504020204" pitchFamily="34" charset="0"/>
              </a:rPr>
            </a:br>
            <a:br>
              <a:rPr lang="en-IN" b="0" i="0">
                <a:solidFill>
                  <a:srgbClr val="222222"/>
                </a:solidFill>
                <a:effectLst/>
                <a:latin typeface="open sans" panose="020B0606030504020204" pitchFamily="34" charset="0"/>
              </a:rPr>
            </a:br>
            <a:r>
              <a:rPr lang="en-IN" b="1" err="1">
                <a:solidFill>
                  <a:srgbClr val="008000"/>
                </a:solidFill>
                <a:effectLst/>
              </a:rPr>
              <a:t>apiVersion</a:t>
            </a:r>
            <a:r>
              <a:rPr lang="en-IN">
                <a:effectLst/>
              </a:rPr>
              <a:t>:</a:t>
            </a:r>
            <a:r>
              <a:rPr lang="en-IN">
                <a:solidFill>
                  <a:srgbClr val="BBBBBB"/>
                </a:solidFill>
                <a:effectLst/>
              </a:rPr>
              <a:t> </a:t>
            </a:r>
            <a:r>
              <a:rPr lang="en-IN">
                <a:effectLst/>
              </a:rPr>
              <a:t>v1</a:t>
            </a:r>
            <a:r>
              <a:rPr lang="en-IN">
                <a:solidFill>
                  <a:srgbClr val="BBBBBB"/>
                </a:solidFill>
                <a:effectLst/>
              </a:rPr>
              <a:t> </a:t>
            </a:r>
            <a:r>
              <a:rPr lang="en-IN" b="1">
                <a:solidFill>
                  <a:srgbClr val="008000"/>
                </a:solidFill>
                <a:effectLst/>
              </a:rPr>
              <a:t>kind</a:t>
            </a:r>
            <a:r>
              <a:rPr lang="en-IN">
                <a:effectLst/>
              </a:rPr>
              <a:t>:</a:t>
            </a:r>
            <a:r>
              <a:rPr lang="en-IN">
                <a:solidFill>
                  <a:srgbClr val="BBBBBB"/>
                </a:solidFill>
                <a:effectLst/>
              </a:rPr>
              <a:t> </a:t>
            </a:r>
            <a:r>
              <a:rPr lang="en-IN">
                <a:effectLst/>
              </a:rPr>
              <a:t>Pod</a:t>
            </a:r>
            <a:r>
              <a:rPr lang="en-IN">
                <a:solidFill>
                  <a:srgbClr val="BBBBBB"/>
                </a:solidFill>
                <a:effectLst/>
              </a:rPr>
              <a:t> </a:t>
            </a:r>
            <a:r>
              <a:rPr lang="en-IN" b="1">
                <a:solidFill>
                  <a:srgbClr val="008000"/>
                </a:solidFill>
                <a:effectLst/>
              </a:rPr>
              <a:t>metadata</a:t>
            </a:r>
            <a:r>
              <a:rPr lang="en-IN">
                <a:effectLst/>
              </a:rPr>
              <a:t>:</a:t>
            </a:r>
            <a:r>
              <a:rPr lang="en-IN">
                <a:solidFill>
                  <a:srgbClr val="BBBBBB"/>
                </a:solidFill>
                <a:effectLst/>
              </a:rPr>
              <a:t> </a:t>
            </a:r>
            <a:r>
              <a:rPr lang="en-IN" b="1">
                <a:solidFill>
                  <a:srgbClr val="008000"/>
                </a:solidFill>
                <a:effectLst/>
              </a:rPr>
              <a:t>name</a:t>
            </a:r>
            <a:r>
              <a:rPr lang="en-IN">
                <a:effectLst/>
              </a:rPr>
              <a:t>:</a:t>
            </a:r>
            <a:r>
              <a:rPr lang="en-IN">
                <a:solidFill>
                  <a:srgbClr val="BBBBBB"/>
                </a:solidFill>
                <a:effectLst/>
              </a:rPr>
              <a:t> </a:t>
            </a:r>
            <a:r>
              <a:rPr lang="en-IN">
                <a:effectLst/>
              </a:rPr>
              <a:t>default-pod</a:t>
            </a:r>
            <a:r>
              <a:rPr lang="en-IN">
                <a:solidFill>
                  <a:srgbClr val="BBBBBB"/>
                </a:solidFill>
                <a:effectLst/>
              </a:rPr>
              <a:t> </a:t>
            </a:r>
            <a:r>
              <a:rPr lang="en-IN" b="1">
                <a:solidFill>
                  <a:srgbClr val="008000"/>
                </a:solidFill>
                <a:effectLst/>
              </a:rPr>
              <a:t>labels</a:t>
            </a:r>
            <a:r>
              <a:rPr lang="en-IN">
                <a:effectLst/>
              </a:rPr>
              <a:t>:</a:t>
            </a:r>
            <a:r>
              <a:rPr lang="en-IN">
                <a:solidFill>
                  <a:srgbClr val="BBBBBB"/>
                </a:solidFill>
                <a:effectLst/>
              </a:rPr>
              <a:t> </a:t>
            </a:r>
            <a:r>
              <a:rPr lang="en-IN" b="1">
                <a:solidFill>
                  <a:srgbClr val="008000"/>
                </a:solidFill>
                <a:effectLst/>
              </a:rPr>
              <a:t>app</a:t>
            </a:r>
            <a:r>
              <a:rPr lang="en-IN">
                <a:effectLst/>
              </a:rPr>
              <a:t>:</a:t>
            </a:r>
            <a:r>
              <a:rPr lang="en-IN">
                <a:solidFill>
                  <a:srgbClr val="BBBBBB"/>
                </a:solidFill>
                <a:effectLst/>
              </a:rPr>
              <a:t> </a:t>
            </a:r>
            <a:r>
              <a:rPr lang="en-IN">
                <a:effectLst/>
              </a:rPr>
              <a:t>default-pod</a:t>
            </a:r>
            <a:r>
              <a:rPr lang="en-IN">
                <a:solidFill>
                  <a:srgbClr val="BBBBBB"/>
                </a:solidFill>
                <a:effectLst/>
              </a:rPr>
              <a:t> </a:t>
            </a:r>
            <a:r>
              <a:rPr lang="en-IN" b="1">
                <a:solidFill>
                  <a:srgbClr val="008000"/>
                </a:solidFill>
                <a:effectLst/>
              </a:rPr>
              <a:t>spec</a:t>
            </a:r>
            <a:r>
              <a:rPr lang="en-IN">
                <a:effectLst/>
              </a:rPr>
              <a:t>:</a:t>
            </a:r>
            <a:r>
              <a:rPr lang="en-IN">
                <a:solidFill>
                  <a:srgbClr val="BBBBBB"/>
                </a:solidFill>
                <a:effectLst/>
              </a:rPr>
              <a:t> </a:t>
            </a:r>
            <a:r>
              <a:rPr lang="en-IN" b="1" err="1">
                <a:solidFill>
                  <a:srgbClr val="008000"/>
                </a:solidFill>
                <a:effectLst/>
              </a:rPr>
              <a:t>securityContext</a:t>
            </a:r>
            <a:r>
              <a:rPr lang="en-IN">
                <a:effectLst/>
              </a:rPr>
              <a:t>:</a:t>
            </a:r>
            <a:r>
              <a:rPr lang="en-IN">
                <a:solidFill>
                  <a:srgbClr val="BBBBBB"/>
                </a:solidFill>
                <a:effectLst/>
              </a:rPr>
              <a:t> </a:t>
            </a:r>
            <a:r>
              <a:rPr lang="en-IN" b="1" err="1">
                <a:solidFill>
                  <a:srgbClr val="008000"/>
                </a:solidFill>
                <a:effectLst/>
              </a:rPr>
              <a:t>seccompProfile</a:t>
            </a:r>
            <a:r>
              <a:rPr lang="en-IN">
                <a:effectLst/>
              </a:rPr>
              <a:t>:</a:t>
            </a:r>
            <a:r>
              <a:rPr lang="en-IN">
                <a:solidFill>
                  <a:srgbClr val="BBBBBB"/>
                </a:solidFill>
                <a:effectLst/>
              </a:rPr>
              <a:t> </a:t>
            </a:r>
            <a:r>
              <a:rPr lang="en-IN" b="1">
                <a:solidFill>
                  <a:srgbClr val="008000"/>
                </a:solidFill>
                <a:effectLst/>
              </a:rPr>
              <a:t>type</a:t>
            </a:r>
            <a:r>
              <a:rPr lang="en-IN">
                <a:effectLst/>
              </a:rPr>
              <a:t>:</a:t>
            </a:r>
            <a:r>
              <a:rPr lang="en-IN">
                <a:solidFill>
                  <a:srgbClr val="BBBBBB"/>
                </a:solidFill>
                <a:effectLst/>
              </a:rPr>
              <a:t> </a:t>
            </a:r>
            <a:r>
              <a:rPr lang="en-IN" err="1">
                <a:effectLst/>
              </a:rPr>
              <a:t>RuntimeDefault</a:t>
            </a:r>
            <a:r>
              <a:rPr lang="en-IN">
                <a:solidFill>
                  <a:srgbClr val="BBBBBB"/>
                </a:solidFill>
                <a:effectLst/>
              </a:rPr>
              <a:t> </a:t>
            </a:r>
            <a:r>
              <a:rPr lang="en-IN" b="1">
                <a:solidFill>
                  <a:srgbClr val="008000"/>
                </a:solidFill>
                <a:effectLst/>
              </a:rPr>
              <a:t>containers</a:t>
            </a:r>
            <a:r>
              <a:rPr lang="en-IN">
                <a:effectLst/>
              </a:rPr>
              <a:t>:</a:t>
            </a:r>
            <a:r>
              <a:rPr lang="en-IN">
                <a:solidFill>
                  <a:srgbClr val="BBBBBB"/>
                </a:solidFill>
                <a:effectLst/>
              </a:rPr>
              <a:t> </a:t>
            </a:r>
            <a:r>
              <a:rPr lang="en-IN">
                <a:effectLst/>
              </a:rPr>
              <a:t>- </a:t>
            </a:r>
            <a:r>
              <a:rPr lang="en-IN" b="1">
                <a:solidFill>
                  <a:srgbClr val="008000"/>
                </a:solidFill>
                <a:effectLst/>
              </a:rPr>
              <a:t>name</a:t>
            </a:r>
            <a:r>
              <a:rPr lang="en-IN">
                <a:effectLst/>
              </a:rPr>
              <a:t>:</a:t>
            </a:r>
            <a:r>
              <a:rPr lang="en-IN">
                <a:solidFill>
                  <a:srgbClr val="BBBBBB"/>
                </a:solidFill>
                <a:effectLst/>
              </a:rPr>
              <a:t> </a:t>
            </a:r>
            <a:r>
              <a:rPr lang="en-IN">
                <a:effectLst/>
              </a:rPr>
              <a:t>test-container</a:t>
            </a:r>
            <a:r>
              <a:rPr lang="en-IN">
                <a:solidFill>
                  <a:srgbClr val="BBBBBB"/>
                </a:solidFill>
                <a:effectLst/>
              </a:rPr>
              <a:t> </a:t>
            </a:r>
            <a:r>
              <a:rPr lang="en-IN" b="1">
                <a:solidFill>
                  <a:srgbClr val="008000"/>
                </a:solidFill>
                <a:effectLst/>
              </a:rPr>
              <a:t>image</a:t>
            </a:r>
            <a:r>
              <a:rPr lang="en-IN">
                <a:effectLst/>
              </a:rPr>
              <a:t>:</a:t>
            </a:r>
            <a:r>
              <a:rPr lang="en-IN">
                <a:solidFill>
                  <a:srgbClr val="BBBBBB"/>
                </a:solidFill>
                <a:effectLst/>
              </a:rPr>
              <a:t> </a:t>
            </a:r>
            <a:r>
              <a:rPr lang="en-IN" err="1">
                <a:effectLst/>
              </a:rPr>
              <a:t>hashicorp</a:t>
            </a:r>
            <a:r>
              <a:rPr lang="en-IN">
                <a:effectLst/>
              </a:rPr>
              <a:t>/http-echo:1.0</a:t>
            </a:r>
            <a:r>
              <a:rPr lang="en-IN">
                <a:solidFill>
                  <a:srgbClr val="BBBBBB"/>
                </a:solidFill>
                <a:effectLst/>
              </a:rPr>
              <a:t> </a:t>
            </a:r>
            <a:r>
              <a:rPr lang="en-IN" b="1" err="1">
                <a:solidFill>
                  <a:srgbClr val="008000"/>
                </a:solidFill>
                <a:effectLst/>
              </a:rPr>
              <a:t>args</a:t>
            </a:r>
            <a:r>
              <a:rPr lang="en-IN">
                <a:effectLst/>
              </a:rPr>
              <a:t>:</a:t>
            </a:r>
            <a:r>
              <a:rPr lang="en-IN">
                <a:solidFill>
                  <a:srgbClr val="BBBBBB"/>
                </a:solidFill>
                <a:effectLst/>
              </a:rPr>
              <a:t> </a:t>
            </a:r>
            <a:r>
              <a:rPr lang="en-IN">
                <a:effectLst/>
              </a:rPr>
              <a:t>- </a:t>
            </a:r>
            <a:r>
              <a:rPr lang="en-IN">
                <a:solidFill>
                  <a:srgbClr val="BB4444"/>
                </a:solidFill>
                <a:effectLst/>
              </a:rPr>
              <a:t>"-text=just made some more </a:t>
            </a:r>
            <a:r>
              <a:rPr lang="en-IN" err="1">
                <a:solidFill>
                  <a:srgbClr val="BB4444"/>
                </a:solidFill>
                <a:effectLst/>
              </a:rPr>
              <a:t>syscalls</a:t>
            </a:r>
            <a:r>
              <a:rPr lang="en-IN">
                <a:solidFill>
                  <a:srgbClr val="BB4444"/>
                </a:solidFill>
                <a:effectLst/>
              </a:rPr>
              <a:t>!"</a:t>
            </a:r>
            <a:r>
              <a:rPr lang="en-IN">
                <a:solidFill>
                  <a:srgbClr val="BBBBBB"/>
                </a:solidFill>
                <a:effectLst/>
              </a:rPr>
              <a:t> </a:t>
            </a:r>
            <a:r>
              <a:rPr lang="en-IN" b="1" err="1">
                <a:solidFill>
                  <a:srgbClr val="008000"/>
                </a:solidFill>
                <a:effectLst/>
              </a:rPr>
              <a:t>securityContext</a:t>
            </a:r>
            <a:r>
              <a:rPr lang="en-IN">
                <a:effectLst/>
              </a:rPr>
              <a:t>:</a:t>
            </a:r>
            <a:r>
              <a:rPr lang="en-IN">
                <a:solidFill>
                  <a:srgbClr val="BBBBBB"/>
                </a:solidFill>
                <a:effectLst/>
              </a:rPr>
              <a:t> </a:t>
            </a:r>
            <a:r>
              <a:rPr lang="en-IN" b="1" err="1">
                <a:solidFill>
                  <a:srgbClr val="008000"/>
                </a:solidFill>
                <a:effectLst/>
              </a:rPr>
              <a:t>allowPrivilegeEscalation</a:t>
            </a:r>
            <a:r>
              <a:rPr lang="en-IN">
                <a:effectLst/>
              </a:rPr>
              <a:t>:</a:t>
            </a:r>
            <a:r>
              <a:rPr lang="en-IN">
                <a:solidFill>
                  <a:srgbClr val="BBBBBB"/>
                </a:solidFill>
                <a:effectLst/>
              </a:rPr>
              <a:t> </a:t>
            </a:r>
            <a:r>
              <a:rPr lang="en-IN" b="1">
                <a:solidFill>
                  <a:srgbClr val="AA22FF"/>
                </a:solidFill>
                <a:effectLst/>
              </a:rPr>
              <a:t>false</a:t>
            </a:r>
            <a:br>
              <a:rPr lang="en-IN" b="0" i="0">
                <a:solidFill>
                  <a:srgbClr val="222222"/>
                </a:solidFill>
                <a:effectLst/>
                <a:latin typeface="open sans" panose="020B0606030504020204" pitchFamily="34" charset="0"/>
              </a:rPr>
            </a:b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t>SELinux</a:t>
            </a:r>
            <a:r>
              <a:rPr lang="en-US"/>
              <a:t> - </a:t>
            </a:r>
            <a:r>
              <a:rPr lang="en-IN" b="0" i="0" err="1">
                <a:solidFill>
                  <a:schemeClr val="tx1"/>
                </a:solidFill>
                <a:effectLst/>
                <a:latin typeface="Calibri" panose="020F0502020204030204" pitchFamily="34" charset="0"/>
                <a:cs typeface="Calibri" panose="020F0502020204030204" pitchFamily="34" charset="0"/>
              </a:rPr>
              <a:t>SELinux</a:t>
            </a:r>
            <a:r>
              <a:rPr lang="en-IN" b="0" i="0">
                <a:solidFill>
                  <a:schemeClr val="tx1"/>
                </a:solidFill>
                <a:effectLst/>
                <a:latin typeface="Calibri" panose="020F0502020204030204" pitchFamily="34" charset="0"/>
                <a:cs typeface="Calibri" panose="020F0502020204030204" pitchFamily="34" charset="0"/>
              </a:rPr>
              <a:t> is a mandatory access control mechanism, a higher level of access control than Linux's discretionary access control. </a:t>
            </a:r>
            <a:r>
              <a:rPr lang="en-IN" b="0" i="0" err="1">
                <a:solidFill>
                  <a:schemeClr val="tx1"/>
                </a:solidFill>
                <a:effectLst/>
                <a:latin typeface="Calibri" panose="020F0502020204030204" pitchFamily="34" charset="0"/>
                <a:cs typeface="Calibri" panose="020F0502020204030204" pitchFamily="34" charset="0"/>
              </a:rPr>
              <a:t>SELinux</a:t>
            </a:r>
            <a:r>
              <a:rPr lang="en-IN" b="0" i="0">
                <a:solidFill>
                  <a:schemeClr val="tx1"/>
                </a:solidFill>
                <a:effectLst/>
                <a:latin typeface="Calibri" panose="020F0502020204030204" pitchFamily="34" charset="0"/>
                <a:cs typeface="Calibri" panose="020F0502020204030204" pitchFamily="34" charset="0"/>
              </a:rPr>
              <a:t> acts under the least-privilege model. </a:t>
            </a:r>
            <a:r>
              <a:rPr lang="en-IN" b="0" i="0" err="1">
                <a:solidFill>
                  <a:schemeClr val="tx1"/>
                </a:solidFill>
                <a:effectLst/>
                <a:latin typeface="Calibri" panose="020F0502020204030204" pitchFamily="34" charset="0"/>
                <a:cs typeface="Calibri" panose="020F0502020204030204" pitchFamily="34" charset="0"/>
              </a:rPr>
              <a:t>SELinux</a:t>
            </a:r>
            <a:r>
              <a:rPr lang="en-IN" b="0" i="0">
                <a:solidFill>
                  <a:schemeClr val="tx1"/>
                </a:solidFill>
                <a:effectLst/>
                <a:latin typeface="Calibri" panose="020F0502020204030204" pitchFamily="34" charset="0"/>
                <a:cs typeface="Calibri" panose="020F0502020204030204" pitchFamily="34" charset="0"/>
              </a:rPr>
              <a:t> only grants access if the administrator writes a specific policy to do so.</a:t>
            </a:r>
            <a:endParaRPr lang="en-US">
              <a:solidFill>
                <a:schemeClr val="tx1"/>
              </a:solidFill>
              <a:latin typeface="Calibri" panose="020F0502020204030204" pitchFamily="34" charset="0"/>
              <a:cs typeface="Calibri" panose="020F0502020204030204" pitchFamily="34" charset="0"/>
            </a:endParaRPr>
          </a:p>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19</a:t>
            </a:fld>
            <a:endParaRPr lang="en-US"/>
          </a:p>
        </p:txBody>
      </p:sp>
    </p:spTree>
    <p:extLst>
      <p:ext uri="{BB962C8B-B14F-4D97-AF65-F5344CB8AC3E}">
        <p14:creationId xmlns:p14="http://schemas.microsoft.com/office/powerpoint/2010/main" val="469101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https://github.com/iovisor/bcc/blob/master/docs/reference_guide.md#5-get_syscall_fnname</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21</a:t>
            </a:fld>
            <a:endParaRPr lang="en-US"/>
          </a:p>
        </p:txBody>
      </p:sp>
    </p:spTree>
    <p:extLst>
      <p:ext uri="{BB962C8B-B14F-4D97-AF65-F5344CB8AC3E}">
        <p14:creationId xmlns:p14="http://schemas.microsoft.com/office/powerpoint/2010/main" val="5928455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github.com</a:t>
            </a:r>
            <a:r>
              <a:rPr lang="en-US"/>
              <a:t>/</a:t>
            </a:r>
            <a:r>
              <a:rPr lang="en-US" err="1"/>
              <a:t>iovisor</a:t>
            </a:r>
            <a:r>
              <a:rPr lang="en-US"/>
              <a:t>/bcc/blob/master/docs/</a:t>
            </a:r>
            <a:r>
              <a:rPr lang="en-US" err="1"/>
              <a:t>kernel_config.md</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22</a:t>
            </a:fld>
            <a:endParaRPr lang="en-US"/>
          </a:p>
        </p:txBody>
      </p:sp>
    </p:spTree>
    <p:extLst>
      <p:ext uri="{BB962C8B-B14F-4D97-AF65-F5344CB8AC3E}">
        <p14:creationId xmlns:p14="http://schemas.microsoft.com/office/powerpoint/2010/main" val="1560037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err="1"/>
              <a:t>strace</a:t>
            </a:r>
            <a:r>
              <a:rPr lang="en-IN"/>
              <a:t> -e </a:t>
            </a:r>
            <a:r>
              <a:rPr lang="en-IN" err="1"/>
              <a:t>bpf</a:t>
            </a:r>
            <a:r>
              <a:rPr lang="en-IN"/>
              <a:t> ./hello-buffer-</a:t>
            </a:r>
            <a:r>
              <a:rPr lang="en-IN" err="1"/>
              <a:t>config.py</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23</a:t>
            </a:fld>
            <a:endParaRPr lang="en-US"/>
          </a:p>
        </p:txBody>
      </p:sp>
    </p:spTree>
    <p:extLst>
      <p:ext uri="{BB962C8B-B14F-4D97-AF65-F5344CB8AC3E}">
        <p14:creationId xmlns:p14="http://schemas.microsoft.com/office/powerpoint/2010/main" val="13420899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Agenda: Kubernetes networking, security and observability</a:t>
            </a:r>
          </a:p>
        </p:txBody>
      </p:sp>
      <p:sp>
        <p:nvSpPr>
          <p:cNvPr id="4" name="Slide Number Placeholder 3"/>
          <p:cNvSpPr>
            <a:spLocks noGrp="1"/>
          </p:cNvSpPr>
          <p:nvPr>
            <p:ph type="sldNum" sz="quarter" idx="5"/>
          </p:nvPr>
        </p:nvSpPr>
        <p:spPr/>
        <p:txBody>
          <a:bodyPr/>
          <a:lstStyle/>
          <a:p>
            <a:fld id="{CD4E6B97-59C0-A647-BA60-EB488A3EE90C}" type="slidenum">
              <a:rPr lang="en-US" smtClean="0"/>
              <a:t>27</a:t>
            </a:fld>
            <a:endParaRPr lang="en-US"/>
          </a:p>
        </p:txBody>
      </p:sp>
    </p:spTree>
    <p:extLst>
      <p:ext uri="{BB962C8B-B14F-4D97-AF65-F5344CB8AC3E}">
        <p14:creationId xmlns:p14="http://schemas.microsoft.com/office/powerpoint/2010/main" val="24497571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https://www.datadoghq.com/blog/xdp-intro/</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28</a:t>
            </a:fld>
            <a:endParaRPr lang="en-US"/>
          </a:p>
        </p:txBody>
      </p:sp>
    </p:spTree>
    <p:extLst>
      <p:ext uri="{BB962C8B-B14F-4D97-AF65-F5344CB8AC3E}">
        <p14:creationId xmlns:p14="http://schemas.microsoft.com/office/powerpoint/2010/main" val="2112740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Refer: </a:t>
            </a:r>
            <a:r>
              <a:rPr lang="en-IN" u="none" strike="noStrike">
                <a:effectLst/>
                <a:hlinkClick r:id="rId3"/>
              </a:rPr>
              <a:t>https://www.loft.sh/blog/tutorial-how-ebpf-improves-observability-within-kubernetes</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30</a:t>
            </a:fld>
            <a:endParaRPr lang="en-US"/>
          </a:p>
        </p:txBody>
      </p:sp>
    </p:spTree>
    <p:extLst>
      <p:ext uri="{BB962C8B-B14F-4D97-AF65-F5344CB8AC3E}">
        <p14:creationId xmlns:p14="http://schemas.microsoft.com/office/powerpoint/2010/main" val="36521579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u="none" strike="noStrike">
                <a:effectLst/>
                <a:hlinkClick r:id="rId3"/>
              </a:rPr>
              <a:t>https://medium.com/@isalapiyarisi/getting-started-on-kubernetes-observability-with-ebpf-88139eb13fb2</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31</a:t>
            </a:fld>
            <a:endParaRPr lang="en-US"/>
          </a:p>
        </p:txBody>
      </p:sp>
    </p:spTree>
    <p:extLst>
      <p:ext uri="{BB962C8B-B14F-4D97-AF65-F5344CB8AC3E}">
        <p14:creationId xmlns:p14="http://schemas.microsoft.com/office/powerpoint/2010/main" val="40206460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Verifier does not check what the program is doing. It is to be used only for ensuring if the program is safe to execute. </a:t>
            </a:r>
          </a:p>
        </p:txBody>
      </p:sp>
      <p:sp>
        <p:nvSpPr>
          <p:cNvPr id="4" name="Slide Number Placeholder 3"/>
          <p:cNvSpPr>
            <a:spLocks noGrp="1"/>
          </p:cNvSpPr>
          <p:nvPr>
            <p:ph type="sldNum" sz="quarter" idx="5"/>
          </p:nvPr>
        </p:nvSpPr>
        <p:spPr/>
        <p:txBody>
          <a:bodyPr/>
          <a:lstStyle/>
          <a:p>
            <a:fld id="{CD4E6B97-59C0-A647-BA60-EB488A3EE90C}" type="slidenum">
              <a:rPr lang="en-US" smtClean="0"/>
              <a:t>32</a:t>
            </a:fld>
            <a:endParaRPr lang="en-US"/>
          </a:p>
        </p:txBody>
      </p:sp>
    </p:spTree>
    <p:extLst>
      <p:ext uri="{BB962C8B-B14F-4D97-AF65-F5344CB8AC3E}">
        <p14:creationId xmlns:p14="http://schemas.microsoft.com/office/powerpoint/2010/main" val="2029507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LKMs can be released independent of the kernel release timelines.</a:t>
            </a:r>
          </a:p>
          <a:p>
            <a:r>
              <a:rPr lang="en-US"/>
              <a:t>LKMs are also not verified. They can potentially crash the kernel. </a:t>
            </a:r>
          </a:p>
        </p:txBody>
      </p:sp>
      <p:sp>
        <p:nvSpPr>
          <p:cNvPr id="4" name="Slide Number Placeholder 3"/>
          <p:cNvSpPr>
            <a:spLocks noGrp="1"/>
          </p:cNvSpPr>
          <p:nvPr>
            <p:ph type="sldNum" sz="quarter" idx="5"/>
          </p:nvPr>
        </p:nvSpPr>
        <p:spPr/>
        <p:txBody>
          <a:bodyPr/>
          <a:lstStyle/>
          <a:p>
            <a:fld id="{CD4E6B97-59C0-A647-BA60-EB488A3EE90C}" type="slidenum">
              <a:rPr lang="en-US" smtClean="0"/>
              <a:t>3</a:t>
            </a:fld>
            <a:endParaRPr lang="en-US"/>
          </a:p>
        </p:txBody>
      </p:sp>
    </p:spTree>
    <p:extLst>
      <p:ext uri="{BB962C8B-B14F-4D97-AF65-F5344CB8AC3E}">
        <p14:creationId xmlns:p14="http://schemas.microsoft.com/office/powerpoint/2010/main" val="21681088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Bcc/tools</a:t>
            </a:r>
          </a:p>
        </p:txBody>
      </p:sp>
      <p:sp>
        <p:nvSpPr>
          <p:cNvPr id="4" name="Slide Number Placeholder 3"/>
          <p:cNvSpPr>
            <a:spLocks noGrp="1"/>
          </p:cNvSpPr>
          <p:nvPr>
            <p:ph type="sldNum" sz="quarter" idx="5"/>
          </p:nvPr>
        </p:nvSpPr>
        <p:spPr/>
        <p:txBody>
          <a:bodyPr/>
          <a:lstStyle/>
          <a:p>
            <a:fld id="{CD4E6B97-59C0-A647-BA60-EB488A3EE90C}" type="slidenum">
              <a:rPr lang="en-US" smtClean="0"/>
              <a:t>33</a:t>
            </a:fld>
            <a:endParaRPr lang="en-US"/>
          </a:p>
        </p:txBody>
      </p:sp>
    </p:spTree>
    <p:extLst>
      <p:ext uri="{BB962C8B-B14F-4D97-AF65-F5344CB8AC3E}">
        <p14:creationId xmlns:p14="http://schemas.microsoft.com/office/powerpoint/2010/main" val="8075615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https://bristot.me/efficient-formal-verification-for-the-linux-kernel/</a:t>
            </a:r>
            <a:endParaRPr lang="en-US"/>
          </a:p>
          <a:p>
            <a:r>
              <a:rPr lang="en-US">
                <a:hlinkClick r:id="rId4"/>
              </a:rPr>
              <a:t>https://github.com/torvalds/linux/blob/850925a8133c73c4a2453c360b2c3beb3bab67c9/kernel/sched/core.c#L4804</a:t>
            </a:r>
            <a:endParaRPr lang="en-US"/>
          </a:p>
          <a:p>
            <a:endParaRPr lang="en-US"/>
          </a:p>
          <a:p>
            <a:r>
              <a:rPr lang="en-US" err="1"/>
              <a:t>ttwu_do_wakeup</a:t>
            </a:r>
            <a:r>
              <a:rPr lang="en-US"/>
              <a:t>(): mark the task runnable</a:t>
            </a:r>
          </a:p>
          <a:p>
            <a:endParaRPr lang="en-US"/>
          </a:p>
          <a:p>
            <a:r>
              <a:rPr lang="en-US" err="1"/>
              <a:t>wake_up_new_task</a:t>
            </a:r>
            <a:r>
              <a:rPr lang="en-US"/>
              <a:t> - wake up a newly created task for the first time.</a:t>
            </a:r>
          </a:p>
          <a:p>
            <a:r>
              <a:rPr lang="en-US"/>
              <a:t>This function will do some initial scheduler statistics housekeeping that must be done for every newly created context, then puts the task on the </a:t>
            </a:r>
            <a:r>
              <a:rPr lang="en-US" err="1"/>
              <a:t>runqueue</a:t>
            </a:r>
            <a:r>
              <a:rPr lang="en-US"/>
              <a:t> and wakes it.</a:t>
            </a:r>
          </a:p>
          <a:p>
            <a:endParaRPr lang="en-US"/>
          </a:p>
          <a:p>
            <a:r>
              <a:rPr lang="en-US" err="1"/>
              <a:t>finish_task_switch</a:t>
            </a:r>
            <a:r>
              <a:rPr lang="en-US"/>
              <a:t> - clean up after a task-switch</a:t>
            </a:r>
          </a:p>
          <a:p>
            <a:r>
              <a:rPr lang="en-US"/>
              <a:t>@prev: the thread we just switched away from.</a:t>
            </a:r>
          </a:p>
          <a:p>
            <a:endParaRPr lang="en-US"/>
          </a:p>
          <a:p>
            <a:r>
              <a:rPr lang="en-US"/>
              <a:t>If you want to trace out this data in its unencrypted form, </a:t>
            </a:r>
            <a:r>
              <a:rPr lang="en-US" err="1"/>
              <a:t>eBPF</a:t>
            </a:r>
            <a:r>
              <a:rPr lang="en-US"/>
              <a:t> allows us to attach custom programs just before data is encrypted and sent, and after it is received and decrypted.</a:t>
            </a:r>
          </a:p>
          <a:p>
            <a:pPr marL="171450" indent="-171450">
              <a:buFont typeface="Arial"/>
              <a:buChar char="•"/>
            </a:pPr>
            <a:r>
              <a:rPr lang="en-US" b="1">
                <a:hlinkClick r:id="rId5"/>
              </a:rPr>
              <a:t>SSL_write()</a:t>
            </a:r>
            <a:r>
              <a:rPr lang="en-US"/>
              <a:t>: function used in the OpenSSL library to write data to an SSL/TLS connection. We primarily utilize it to intercept the data written by the client — not yet encrypted.</a:t>
            </a:r>
          </a:p>
          <a:p>
            <a:pPr marL="171450" indent="-171450">
              <a:buFont typeface="Arial"/>
              <a:buChar char="•"/>
            </a:pPr>
            <a:r>
              <a:rPr lang="en-US" b="1">
                <a:hlinkClick r:id="rId6"/>
              </a:rPr>
              <a:t>SSL_read()</a:t>
            </a:r>
            <a:r>
              <a:rPr lang="en-US"/>
              <a:t>: function used in the OpenSSL library to read data from an SSL/TLS connection. It allows us to intercept the decrypted data received by the server as well as parsing the return code e.g. HTTP status code like </a:t>
            </a:r>
            <a:r>
              <a:rPr lang="en-US" i="1"/>
              <a:t>200</a:t>
            </a:r>
            <a:r>
              <a:rPr lang="en-US"/>
              <a:t> (Successful </a:t>
            </a:r>
            <a:r>
              <a:rPr lang="en-US" i="1"/>
              <a:t>GET</a:t>
            </a:r>
            <a:r>
              <a:rPr lang="en-US"/>
              <a:t> request).</a:t>
            </a:r>
          </a:p>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34</a:t>
            </a:fld>
            <a:endParaRPr lang="en-US"/>
          </a:p>
        </p:txBody>
      </p:sp>
    </p:spTree>
    <p:extLst>
      <p:ext uri="{BB962C8B-B14F-4D97-AF65-F5344CB8AC3E}">
        <p14:creationId xmlns:p14="http://schemas.microsoft.com/office/powerpoint/2010/main" val="36059543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https://github.com/iovisor/bcc/blob/master/docs/reference_guide.md</a:t>
            </a:r>
            <a:endParaRPr lang="en-US"/>
          </a:p>
          <a:p>
            <a:r>
              <a:rPr lang="en-US" dirty="0">
                <a:hlinkClick r:id="rId4"/>
              </a:rPr>
              <a:t>https://docs.redhat.com/en/documentation/red_hat_enterprise_linux/8/html/configuring_and_managing_networking/linux-traffic-control_configuring-and-managing-networking#inspecting-qdisc-of-a-network-interface-using-the-tc-utility_linux-traffic-control</a:t>
            </a:r>
            <a:endParaRPr lang="en-US"/>
          </a:p>
          <a:p>
            <a:endParaRPr lang="en-US" dirty="0"/>
          </a:p>
          <a:p>
            <a:r>
              <a:rPr lang="en-US" dirty="0"/>
              <a:t> The Linux Traffic Control (TC) subsystem helps in policing, classifying, shaping, and scheduling network traffic. TC also mangles the packet content during classification by using filters and actions. The TC subsystem achieves this by using queuing disciplines (</a:t>
            </a:r>
            <a:r>
              <a:rPr lang="en-US" dirty="0" err="1"/>
              <a:t>qdisc</a:t>
            </a:r>
            <a:r>
              <a:rPr lang="en-US" dirty="0"/>
              <a:t>)</a:t>
            </a:r>
          </a:p>
        </p:txBody>
      </p:sp>
      <p:sp>
        <p:nvSpPr>
          <p:cNvPr id="4" name="Slide Number Placeholder 3"/>
          <p:cNvSpPr>
            <a:spLocks noGrp="1"/>
          </p:cNvSpPr>
          <p:nvPr>
            <p:ph type="sldNum" sz="quarter" idx="5"/>
          </p:nvPr>
        </p:nvSpPr>
        <p:spPr/>
        <p:txBody>
          <a:bodyPr/>
          <a:lstStyle/>
          <a:p>
            <a:fld id="{CD4E6B97-59C0-A647-BA60-EB488A3EE90C}" type="slidenum">
              <a:rPr lang="en-US" smtClean="0"/>
              <a:t>35</a:t>
            </a:fld>
            <a:endParaRPr lang="en-US"/>
          </a:p>
        </p:txBody>
      </p:sp>
    </p:spTree>
    <p:extLst>
      <p:ext uri="{BB962C8B-B14F-4D97-AF65-F5344CB8AC3E}">
        <p14:creationId xmlns:p14="http://schemas.microsoft.com/office/powerpoint/2010/main" val="34263974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medium.com</a:t>
            </a:r>
            <a:r>
              <a:rPr lang="en-US"/>
              <a:t>/@</a:t>
            </a:r>
            <a:r>
              <a:rPr lang="en-US" err="1"/>
              <a:t>matrixorigin</a:t>
            </a:r>
            <a:r>
              <a:rPr lang="en-US"/>
              <a:t>-database/bpf-development-starting-with-hello-world-c309941d6b3f</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https://</a:t>
            </a:r>
            <a:r>
              <a:rPr lang="en-US" err="1"/>
              <a:t>facebookmicrosites.github.io</a:t>
            </a:r>
            <a:r>
              <a:rPr lang="en-US"/>
              <a:t>/</a:t>
            </a:r>
            <a:r>
              <a:rPr lang="en-US" err="1"/>
              <a:t>bpf</a:t>
            </a:r>
            <a:r>
              <a:rPr lang="en-US"/>
              <a:t>/blog/2020/02/20/bcc-to-</a:t>
            </a:r>
            <a:r>
              <a:rPr lang="en-US" err="1"/>
              <a:t>libbpf</a:t>
            </a:r>
            <a:r>
              <a:rPr lang="en-US"/>
              <a:t>-</a:t>
            </a:r>
            <a:r>
              <a:rPr lang="en-US" err="1"/>
              <a:t>howto-guide.html</a:t>
            </a:r>
            <a:endParaRPr lang="en-US"/>
          </a:p>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36</a:t>
            </a:fld>
            <a:endParaRPr lang="en-US"/>
          </a:p>
        </p:txBody>
      </p:sp>
    </p:spTree>
    <p:extLst>
      <p:ext uri="{BB962C8B-B14F-4D97-AF65-F5344CB8AC3E}">
        <p14:creationId xmlns:p14="http://schemas.microsoft.com/office/powerpoint/2010/main" val="5342228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37</a:t>
            </a:fld>
            <a:endParaRPr lang="en-US"/>
          </a:p>
        </p:txBody>
      </p:sp>
    </p:spTree>
    <p:extLst>
      <p:ext uri="{BB962C8B-B14F-4D97-AF65-F5344CB8AC3E}">
        <p14:creationId xmlns:p14="http://schemas.microsoft.com/office/powerpoint/2010/main" val="1765374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u="none" strike="noStrike">
                <a:solidFill>
                  <a:schemeClr val="tx1"/>
                </a:solidFill>
                <a:effectLst/>
                <a:latin typeface="-apple-system"/>
              </a:rPr>
              <a:t>CNI consists of a specification and libraries for writing plugins to configure network interfaces in Linux containers, along with a number of supported plugins. CNI concerns itself only with network connectivity of containers and removing allocated resources when the container is deleted. </a:t>
            </a:r>
            <a:endParaRPr lang="en-IN" b="0" i="0" u="none" strike="noStrike">
              <a:solidFill>
                <a:schemeClr val="tx1"/>
              </a:solidFill>
              <a:effectLst/>
              <a:latin typeface="Inter"/>
            </a:endParaRPr>
          </a:p>
          <a:p>
            <a:endParaRPr lang="en-IN" b="0" i="0" u="none" strike="noStrike">
              <a:solidFill>
                <a:srgbClr val="141A1F"/>
              </a:solidFill>
              <a:effectLst/>
              <a:latin typeface="Inter"/>
            </a:endParaRPr>
          </a:p>
          <a:p>
            <a:r>
              <a:rPr lang="en-IN">
                <a:solidFill>
                  <a:srgbClr val="141A1F"/>
                </a:solidFill>
                <a:hlinkClick r:id="rId3"/>
              </a:rPr>
              <a:t>https://isovalent.com/product/</a:t>
            </a:r>
            <a:endParaRPr lang="en-IN"/>
          </a:p>
          <a:p>
            <a:endParaRPr lang="en-US">
              <a:solidFill>
                <a:srgbClr val="141A1F"/>
              </a:solidFill>
            </a:endParaRPr>
          </a:p>
          <a:p>
            <a:r>
              <a:rPr lang="en-US">
                <a:solidFill>
                  <a:srgbClr val="141A1F"/>
                </a:solidFill>
              </a:rPr>
              <a:t>Cilium is adopted by companies like Bell Canada, Google, The NYT</a:t>
            </a:r>
            <a:endParaRPr lang="en-IN">
              <a:solidFill>
                <a:srgbClr val="141A1F"/>
              </a:solidFill>
            </a:endParaRPr>
          </a:p>
          <a:p>
            <a:endParaRPr lang="en-IN">
              <a:solidFill>
                <a:srgbClr val="141A1F"/>
              </a:solidFill>
              <a:latin typeface="Aptos" panose="02110004020202020204"/>
            </a:endParaRPr>
          </a:p>
          <a:p>
            <a:endParaRPr lang="en-US">
              <a:solidFill>
                <a:srgbClr val="000000"/>
              </a:solidFill>
              <a:latin typeface="Aptos" panose="02110004020202020204"/>
            </a:endParaRPr>
          </a:p>
        </p:txBody>
      </p:sp>
      <p:sp>
        <p:nvSpPr>
          <p:cNvPr id="4" name="Slide Number Placeholder 3"/>
          <p:cNvSpPr>
            <a:spLocks noGrp="1"/>
          </p:cNvSpPr>
          <p:nvPr>
            <p:ph type="sldNum" sz="quarter" idx="5"/>
          </p:nvPr>
        </p:nvSpPr>
        <p:spPr/>
        <p:txBody>
          <a:bodyPr/>
          <a:lstStyle/>
          <a:p>
            <a:fld id="{CD4E6B97-59C0-A647-BA60-EB488A3EE90C}" type="slidenum">
              <a:rPr lang="en-US" smtClean="0"/>
              <a:t>38</a:t>
            </a:fld>
            <a:endParaRPr lang="en-US"/>
          </a:p>
        </p:txBody>
      </p:sp>
    </p:spTree>
    <p:extLst>
      <p:ext uri="{BB962C8B-B14F-4D97-AF65-F5344CB8AC3E}">
        <p14:creationId xmlns:p14="http://schemas.microsoft.com/office/powerpoint/2010/main" val="29858440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a:t>Protect local applications from receiving unwanted network traffic (INPUT chain)</a:t>
            </a:r>
          </a:p>
          <a:p>
            <a:pPr marL="285750" indent="-285750">
              <a:buFont typeface="Arial"/>
              <a:buChar char="•"/>
            </a:pPr>
            <a:r>
              <a:rPr lang="en-US"/>
              <a:t>Protect local applications sending undesired network traffic (OUTPUT chain)</a:t>
            </a:r>
          </a:p>
          <a:p>
            <a:pPr marL="285750" indent="-285750">
              <a:buFont typeface="Arial"/>
              <a:buChar char="•"/>
            </a:pPr>
            <a:r>
              <a:rPr lang="en-US"/>
              <a:t>Filter network traffic forwarded/routed by a Linux system (FORWARD chain).</a:t>
            </a:r>
          </a:p>
          <a:p>
            <a:endParaRPr lang="en-US">
              <a:latin typeface="Calibri"/>
              <a:cs typeface="Calibri"/>
            </a:endParaRPr>
          </a:p>
        </p:txBody>
      </p:sp>
      <p:sp>
        <p:nvSpPr>
          <p:cNvPr id="4" name="Slide Number Placeholder 3"/>
          <p:cNvSpPr>
            <a:spLocks noGrp="1"/>
          </p:cNvSpPr>
          <p:nvPr>
            <p:ph type="sldNum" sz="quarter" idx="5"/>
          </p:nvPr>
        </p:nvSpPr>
        <p:spPr/>
        <p:txBody>
          <a:bodyPr/>
          <a:lstStyle/>
          <a:p>
            <a:fld id="{CD4E6B97-59C0-A647-BA60-EB488A3EE90C}" type="slidenum">
              <a:rPr lang="en-US" smtClean="0"/>
              <a:t>42</a:t>
            </a:fld>
            <a:endParaRPr lang="en-US"/>
          </a:p>
        </p:txBody>
      </p:sp>
    </p:spTree>
    <p:extLst>
      <p:ext uri="{BB962C8B-B14F-4D97-AF65-F5344CB8AC3E}">
        <p14:creationId xmlns:p14="http://schemas.microsoft.com/office/powerpoint/2010/main" val="3360782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a:solidFill>
                  <a:schemeClr val="bg2">
                    <a:lumMod val="25000"/>
                  </a:schemeClr>
                </a:solidFill>
                <a:effectLst/>
                <a:latin typeface="Calibri" panose="020F0502020204030204" pitchFamily="34" charset="0"/>
                <a:cs typeface="Calibri" panose="020F0502020204030204" pitchFamily="34" charset="0"/>
              </a:rPr>
              <a:t>Consider iptables as a set of kernel modules to filter or mangle packets. </a:t>
            </a:r>
          </a:p>
          <a:p>
            <a:endParaRPr lang="en-IN">
              <a:solidFill>
                <a:srgbClr val="3A3A3A"/>
              </a:solidFill>
              <a:latin typeface="Calibri"/>
              <a:cs typeface="Calibri"/>
            </a:endParaRPr>
          </a:p>
          <a:p>
            <a:pPr marL="285750" indent="-285750">
              <a:lnSpc>
                <a:spcPct val="90000"/>
              </a:lnSpc>
              <a:spcBef>
                <a:spcPts val="1200"/>
              </a:spcBef>
              <a:buFont typeface="Arial"/>
              <a:buChar char="•"/>
            </a:pPr>
            <a:r>
              <a:rPr lang="en-IN">
                <a:solidFill>
                  <a:schemeClr val="bg2">
                    <a:lumMod val="25000"/>
                  </a:schemeClr>
                </a:solidFill>
              </a:rPr>
              <a:t>iptables has been the primary tool to implement firewalls and packet filters on Linux </a:t>
            </a:r>
            <a:endParaRPr lang="en-US">
              <a:solidFill>
                <a:schemeClr val="bg2">
                  <a:lumMod val="25000"/>
                </a:schemeClr>
              </a:solidFill>
            </a:endParaRPr>
          </a:p>
          <a:p>
            <a:pPr marL="742950" lvl="1" indent="-285750">
              <a:lnSpc>
                <a:spcPct val="90000"/>
              </a:lnSpc>
              <a:spcBef>
                <a:spcPts val="250"/>
              </a:spcBef>
              <a:spcAft>
                <a:spcPts val="250"/>
              </a:spcAft>
              <a:buFont typeface="Arial"/>
              <a:buChar char="•"/>
            </a:pPr>
            <a:r>
              <a:rPr lang="en-IN">
                <a:solidFill>
                  <a:schemeClr val="bg2">
                    <a:lumMod val="25000"/>
                  </a:schemeClr>
                </a:solidFill>
              </a:rPr>
              <a:t>Protect local applications from receiving unwanted network traffic (INPUT chain)</a:t>
            </a:r>
            <a:endParaRPr lang="en-US">
              <a:solidFill>
                <a:schemeClr val="bg2">
                  <a:lumMod val="25000"/>
                </a:schemeClr>
              </a:solidFill>
            </a:endParaRPr>
          </a:p>
          <a:p>
            <a:pPr marL="742950" lvl="1" indent="-285750">
              <a:lnSpc>
                <a:spcPct val="90000"/>
              </a:lnSpc>
              <a:spcBef>
                <a:spcPts val="250"/>
              </a:spcBef>
              <a:spcAft>
                <a:spcPts val="250"/>
              </a:spcAft>
              <a:buFont typeface="Arial"/>
              <a:buChar char="•"/>
            </a:pPr>
            <a:r>
              <a:rPr lang="en-IN">
                <a:solidFill>
                  <a:schemeClr val="bg2">
                    <a:lumMod val="25000"/>
                  </a:schemeClr>
                </a:solidFill>
              </a:rPr>
              <a:t>Protect local applications sending undesired network traffic (OUTPUT chain)</a:t>
            </a:r>
            <a:endParaRPr lang="en-US">
              <a:solidFill>
                <a:schemeClr val="bg2">
                  <a:lumMod val="25000"/>
                </a:schemeClr>
              </a:solidFill>
            </a:endParaRPr>
          </a:p>
          <a:p>
            <a:pPr marL="742950" lvl="1" indent="-285750">
              <a:lnSpc>
                <a:spcPct val="90000"/>
              </a:lnSpc>
              <a:spcBef>
                <a:spcPts val="250"/>
              </a:spcBef>
              <a:spcAft>
                <a:spcPts val="250"/>
              </a:spcAft>
              <a:buFont typeface="Arial"/>
              <a:buChar char="•"/>
            </a:pPr>
            <a:r>
              <a:rPr lang="en-IN">
                <a:solidFill>
                  <a:schemeClr val="bg2">
                    <a:lumMod val="25000"/>
                  </a:schemeClr>
                </a:solidFill>
              </a:rPr>
              <a:t>Filter network traffic forwarded/routed by a Linux system (FORWARD chain).</a:t>
            </a:r>
            <a:endParaRPr lang="en-US">
              <a:solidFill>
                <a:schemeClr val="bg2">
                  <a:lumMod val="25000"/>
                </a:schemeClr>
              </a:solidFill>
            </a:endParaRPr>
          </a:p>
          <a:p>
            <a:pPr marL="285750" indent="-285750">
              <a:lnSpc>
                <a:spcPct val="90000"/>
              </a:lnSpc>
              <a:spcBef>
                <a:spcPts val="1200"/>
              </a:spcBef>
              <a:buFont typeface="Arial"/>
              <a:buChar char="•"/>
            </a:pPr>
            <a:r>
              <a:rPr lang="en-US" err="1">
                <a:solidFill>
                  <a:schemeClr val="bg2">
                    <a:lumMod val="25000"/>
                  </a:schemeClr>
                </a:solidFill>
              </a:rPr>
              <a:t>sudo</a:t>
            </a:r>
            <a:r>
              <a:rPr lang="en-US">
                <a:solidFill>
                  <a:schemeClr val="bg2">
                    <a:lumMod val="25000"/>
                  </a:schemeClr>
                </a:solidFill>
              </a:rPr>
              <a:t> iptables –L</a:t>
            </a:r>
          </a:p>
          <a:p>
            <a:pPr marL="285750" indent="-285750">
              <a:lnSpc>
                <a:spcPct val="90000"/>
              </a:lnSpc>
              <a:spcBef>
                <a:spcPts val="1200"/>
              </a:spcBef>
              <a:buFont typeface="Arial"/>
              <a:buChar char="•"/>
            </a:pPr>
            <a:endParaRPr lang="en-US">
              <a:solidFill>
                <a:srgbClr val="3A3A3A"/>
              </a:solidFill>
              <a:latin typeface="Aptos" panose="02110004020202020204"/>
              <a:cs typeface="Calibri"/>
            </a:endParaRPr>
          </a:p>
          <a:p>
            <a:pPr>
              <a:buFont typeface="Arial"/>
              <a:buChar char="•"/>
            </a:pPr>
            <a:r>
              <a:rPr lang="en-US">
                <a:solidFill>
                  <a:srgbClr val="3A3A3A"/>
                </a:solidFill>
              </a:rPr>
              <a:t>Protect local applications from receiving unwanted network traffic (INPUT chain)</a:t>
            </a:r>
            <a:endParaRPr lang="en-US">
              <a:solidFill>
                <a:srgbClr val="3A3A3A"/>
              </a:solidFill>
              <a:latin typeface="Aptos"/>
              <a:cs typeface="Calibri"/>
            </a:endParaRPr>
          </a:p>
          <a:p>
            <a:pPr>
              <a:buFont typeface="Arial"/>
              <a:buChar char="•"/>
            </a:pPr>
            <a:r>
              <a:rPr lang="en-US">
                <a:solidFill>
                  <a:srgbClr val="3A3A3A"/>
                </a:solidFill>
              </a:rPr>
              <a:t>Protect local applications sending undesired network traffic (OUTPUT chain)</a:t>
            </a:r>
            <a:endParaRPr lang="en-US"/>
          </a:p>
          <a:p>
            <a:pPr>
              <a:buFont typeface="Arial"/>
              <a:buChar char="•"/>
            </a:pPr>
            <a:r>
              <a:rPr lang="en-US">
                <a:solidFill>
                  <a:srgbClr val="3A3A3A"/>
                </a:solidFill>
              </a:rPr>
              <a:t>Filter network traffic forwarded/routed by a Linux system (FORWARD chain).</a:t>
            </a:r>
            <a:endParaRPr lang="en-US"/>
          </a:p>
          <a:p>
            <a:pPr marL="285750" indent="-285750">
              <a:lnSpc>
                <a:spcPct val="90000"/>
              </a:lnSpc>
              <a:spcBef>
                <a:spcPts val="1200"/>
              </a:spcBef>
              <a:buFont typeface="Arial"/>
              <a:buChar char="•"/>
            </a:pPr>
            <a:endParaRPr lang="en-US">
              <a:solidFill>
                <a:srgbClr val="3A3A3A"/>
              </a:solidFill>
              <a:latin typeface="Aptos"/>
              <a:cs typeface="Calibri"/>
            </a:endParaRPr>
          </a:p>
          <a:p>
            <a:endParaRPr lang="en-IN">
              <a:solidFill>
                <a:srgbClr val="3A3A3A"/>
              </a:solidFill>
              <a:latin typeface="Calibri"/>
              <a:cs typeface="Calibri"/>
            </a:endParaRPr>
          </a:p>
          <a:p>
            <a:r>
              <a:rPr lang="en-IN">
                <a:solidFill>
                  <a:srgbClr val="3A3A3A"/>
                </a:solidFill>
                <a:hlinkClick r:id="rId3">
                  <a:extLst>
                    <a:ext uri="{A12FA001-AC4F-418D-AE19-62706E023703}">
                      <ahyp:hlinkClr xmlns:ahyp="http://schemas.microsoft.com/office/drawing/2018/hyperlinkcolor" val="tx"/>
                    </a:ext>
                  </a:extLst>
                </a:hlinkClick>
              </a:rPr>
              <a:t>https://cilium.io/blog/2018/04/17/why-is-the-kernel-community-replacing-iptables/</a:t>
            </a:r>
            <a:endParaRPr lang="en-IN">
              <a:solidFill>
                <a:srgbClr val="000000"/>
              </a:solidFill>
              <a:hlinkClick r:id="rId3">
                <a:extLst>
                  <a:ext uri="{A12FA001-AC4F-418D-AE19-62706E023703}">
                    <ahyp:hlinkClr xmlns:ahyp="http://schemas.microsoft.com/office/drawing/2018/hyperlinkcolor" val="tx"/>
                  </a:ext>
                </a:extLst>
              </a:hlinkClick>
            </a:endParaRPr>
          </a:p>
          <a:p>
            <a:r>
              <a:rPr lang="en-IN">
                <a:solidFill>
                  <a:srgbClr val="3A3A3A"/>
                </a:solidFill>
                <a:hlinkClick r:id="rId4"/>
              </a:rPr>
              <a:t>https://www.youtube.com/watch?v=0Omvgd7Hg1I</a:t>
            </a:r>
            <a:endParaRPr lang="en-IN">
              <a:solidFill>
                <a:srgbClr val="000000"/>
              </a:solidFill>
            </a:endParaRPr>
          </a:p>
          <a:p>
            <a:endParaRPr lang="en-IN">
              <a:solidFill>
                <a:srgbClr val="3A3A3A"/>
              </a:solidFill>
            </a:endParaRPr>
          </a:p>
        </p:txBody>
      </p:sp>
      <p:sp>
        <p:nvSpPr>
          <p:cNvPr id="4" name="Slide Number Placeholder 3"/>
          <p:cNvSpPr>
            <a:spLocks noGrp="1"/>
          </p:cNvSpPr>
          <p:nvPr>
            <p:ph type="sldNum" sz="quarter" idx="5"/>
          </p:nvPr>
        </p:nvSpPr>
        <p:spPr/>
        <p:txBody>
          <a:bodyPr/>
          <a:lstStyle/>
          <a:p>
            <a:fld id="{CD4E6B97-59C0-A647-BA60-EB488A3EE90C}" type="slidenum">
              <a:rPr lang="en-US" smtClean="0"/>
              <a:t>43</a:t>
            </a:fld>
            <a:endParaRPr lang="en-US"/>
          </a:p>
        </p:txBody>
      </p:sp>
    </p:spTree>
    <p:extLst>
      <p:ext uri="{BB962C8B-B14F-4D97-AF65-F5344CB8AC3E}">
        <p14:creationId xmlns:p14="http://schemas.microsoft.com/office/powerpoint/2010/main" val="12854878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eBPF</a:t>
            </a:r>
            <a:r>
              <a:rPr lang="en-US" dirty="0"/>
              <a:t> hash maps are used for storing firewall info. So, lookups are faster.</a:t>
            </a:r>
          </a:p>
          <a:p>
            <a:endParaRPr lang="en-US"/>
          </a:p>
          <a:p>
            <a:r>
              <a:rPr lang="en-US" dirty="0">
                <a:hlinkClick r:id="rId3"/>
              </a:rPr>
              <a:t>https://cilium.io/blog/2018/04/17/why-is-the-kernel-community-replacing-iptables/</a:t>
            </a:r>
          </a:p>
          <a:p>
            <a:endParaRPr lang="en-US" dirty="0"/>
          </a:p>
          <a:p>
            <a:r>
              <a:rPr lang="en-US" dirty="0"/>
              <a:t>Pods are also identity-based, so no hassle of rewriting iptables every time a pod dies and comes back.</a:t>
            </a:r>
          </a:p>
        </p:txBody>
      </p:sp>
      <p:sp>
        <p:nvSpPr>
          <p:cNvPr id="4" name="Slide Number Placeholder 3"/>
          <p:cNvSpPr>
            <a:spLocks noGrp="1"/>
          </p:cNvSpPr>
          <p:nvPr>
            <p:ph type="sldNum" sz="quarter" idx="5"/>
          </p:nvPr>
        </p:nvSpPr>
        <p:spPr/>
        <p:txBody>
          <a:bodyPr/>
          <a:lstStyle/>
          <a:p>
            <a:fld id="{CD4E6B97-59C0-A647-BA60-EB488A3EE90C}" type="slidenum">
              <a:rPr lang="en-US" smtClean="0"/>
              <a:t>45</a:t>
            </a:fld>
            <a:endParaRPr lang="en-US"/>
          </a:p>
        </p:txBody>
      </p:sp>
    </p:spTree>
    <p:extLst>
      <p:ext uri="{BB962C8B-B14F-4D97-AF65-F5344CB8AC3E}">
        <p14:creationId xmlns:p14="http://schemas.microsoft.com/office/powerpoint/2010/main" val="19486326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isovalent.com</a:t>
            </a:r>
            <a:r>
              <a:rPr lang="en-US"/>
              <a:t>/blog/post/top-20-cilium-use-cases/</a:t>
            </a:r>
          </a:p>
          <a:p>
            <a:endParaRPr lang="en-US"/>
          </a:p>
          <a:p>
            <a:r>
              <a:rPr lang="en-US"/>
              <a:t>Envoy is used as the proxy</a:t>
            </a:r>
          </a:p>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46</a:t>
            </a:fld>
            <a:endParaRPr lang="en-US"/>
          </a:p>
        </p:txBody>
      </p:sp>
    </p:spTree>
    <p:extLst>
      <p:ext uri="{BB962C8B-B14F-4D97-AF65-F5344CB8AC3E}">
        <p14:creationId xmlns:p14="http://schemas.microsoft.com/office/powerpoint/2010/main" val="764598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u="none" strike="noStrike">
                <a:solidFill>
                  <a:srgbClr val="242424"/>
                </a:solidFill>
                <a:effectLst/>
                <a:latin typeface="source-serif-pro"/>
              </a:rPr>
              <a:t>To establish packet filtering tailored for DDoS protection, including the filtration of packets targeted at specific ports, such as TCP/22 (SSH), one needs to develop a program in the BPF instruction set architecture, </a:t>
            </a:r>
            <a:r>
              <a:rPr lang="en-IN" b="0" i="0" u="none" strike="noStrike" err="1">
                <a:solidFill>
                  <a:srgbClr val="242424"/>
                </a:solidFill>
                <a:effectLst/>
                <a:latin typeface="source-serif-pro"/>
              </a:rPr>
              <a:t>specificaly</a:t>
            </a:r>
            <a:r>
              <a:rPr lang="en-IN" b="0" i="0" u="none" strike="noStrike">
                <a:solidFill>
                  <a:srgbClr val="242424"/>
                </a:solidFill>
                <a:effectLst/>
                <a:latin typeface="source-serif-pro"/>
              </a:rPr>
              <a:t> the XDP/BPF Program type. After creating the program, it is loaded using the BPF kernel agent, which then verifies its correctness before attaching it to the relevant socket. </a:t>
            </a:r>
          </a:p>
          <a:p>
            <a:endParaRPr lang="en-IN" b="0" i="0" u="none" strike="noStrike">
              <a:solidFill>
                <a:srgbClr val="242424"/>
              </a:solidFill>
              <a:effectLst/>
              <a:latin typeface="source-serif-pro"/>
            </a:endParaRPr>
          </a:p>
          <a:p>
            <a:r>
              <a:rPr lang="en-IN" b="0" i="0" u="none" strike="noStrike" err="1">
                <a:solidFill>
                  <a:srgbClr val="242424"/>
                </a:solidFill>
                <a:effectLst/>
                <a:latin typeface="source-serif-pro"/>
              </a:rPr>
              <a:t>Tcpdump</a:t>
            </a:r>
            <a:r>
              <a:rPr lang="en-IN" b="0" i="0" u="none" strike="noStrike">
                <a:solidFill>
                  <a:srgbClr val="242424"/>
                </a:solidFill>
                <a:effectLst/>
                <a:latin typeface="source-serif-pro"/>
              </a:rPr>
              <a:t> –</a:t>
            </a:r>
            <a:r>
              <a:rPr lang="en-IN" b="0" i="0" u="none" strike="noStrike" err="1">
                <a:solidFill>
                  <a:srgbClr val="242424"/>
                </a:solidFill>
                <a:effectLst/>
                <a:latin typeface="source-serif-pro"/>
              </a:rPr>
              <a:t>i</a:t>
            </a:r>
            <a:r>
              <a:rPr lang="en-IN" b="0" i="0" u="none" strike="noStrike">
                <a:solidFill>
                  <a:srgbClr val="242424"/>
                </a:solidFill>
                <a:effectLst/>
                <a:latin typeface="source-serif-pro"/>
              </a:rPr>
              <a:t> lo –A (-A for headers, -I for interface name filtering)</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6</a:t>
            </a:fld>
            <a:endParaRPr lang="en-US"/>
          </a:p>
        </p:txBody>
      </p:sp>
    </p:spTree>
    <p:extLst>
      <p:ext uri="{BB962C8B-B14F-4D97-AF65-F5344CB8AC3E}">
        <p14:creationId xmlns:p14="http://schemas.microsoft.com/office/powerpoint/2010/main" val="11387009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Security profiles like seccomp can be applied with Tetragon</a:t>
            </a:r>
          </a:p>
          <a:p>
            <a:r>
              <a:rPr lang="en-US">
                <a:latin typeface="Calibri"/>
                <a:cs typeface="Calibri"/>
              </a:rPr>
              <a:t>Monitoring </a:t>
            </a:r>
            <a:r>
              <a:rPr lang="en-US" err="1">
                <a:latin typeface="Calibri"/>
                <a:cs typeface="Calibri"/>
              </a:rPr>
              <a:t>linux</a:t>
            </a:r>
            <a:r>
              <a:rPr lang="en-US">
                <a:latin typeface="Calibri"/>
                <a:cs typeface="Calibri"/>
              </a:rPr>
              <a:t> kernel modules that maybe loaded at runtime </a:t>
            </a:r>
          </a:p>
          <a:p>
            <a:r>
              <a:rPr lang="en-US">
                <a:latin typeface="Calibri"/>
                <a:cs typeface="Calibri"/>
              </a:rPr>
              <a:t>process privileges</a:t>
            </a:r>
          </a:p>
          <a:p>
            <a:r>
              <a:rPr lang="en-US">
                <a:latin typeface="Calibri"/>
                <a:cs typeface="Calibri"/>
              </a:rPr>
              <a:t>File access tracing</a:t>
            </a:r>
          </a:p>
        </p:txBody>
      </p:sp>
      <p:sp>
        <p:nvSpPr>
          <p:cNvPr id="4" name="Slide Number Placeholder 3"/>
          <p:cNvSpPr>
            <a:spLocks noGrp="1"/>
          </p:cNvSpPr>
          <p:nvPr>
            <p:ph type="sldNum" sz="quarter" idx="5"/>
          </p:nvPr>
        </p:nvSpPr>
        <p:spPr/>
        <p:txBody>
          <a:bodyPr/>
          <a:lstStyle/>
          <a:p>
            <a:fld id="{CD4E6B97-59C0-A647-BA60-EB488A3EE90C}" type="slidenum">
              <a:rPr lang="en-US" smtClean="0"/>
              <a:t>47</a:t>
            </a:fld>
            <a:endParaRPr lang="en-US"/>
          </a:p>
        </p:txBody>
      </p:sp>
    </p:spTree>
    <p:extLst>
      <p:ext uri="{BB962C8B-B14F-4D97-AF65-F5344CB8AC3E}">
        <p14:creationId xmlns:p14="http://schemas.microsoft.com/office/powerpoint/2010/main" val="7532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docs.cilium.io</a:t>
            </a:r>
            <a:r>
              <a:rPr lang="en-US"/>
              <a:t>/</a:t>
            </a:r>
            <a:r>
              <a:rPr lang="en-US" err="1"/>
              <a:t>en</a:t>
            </a:r>
            <a:r>
              <a:rPr lang="en-US"/>
              <a:t>/latest/operations/performance/tuning/#</a:t>
            </a:r>
            <a:r>
              <a:rPr lang="en-US" err="1"/>
              <a:t>ebpf</a:t>
            </a:r>
            <a:r>
              <a:rPr lang="en-US"/>
              <a:t>-host-routing</a:t>
            </a:r>
          </a:p>
        </p:txBody>
      </p:sp>
      <p:sp>
        <p:nvSpPr>
          <p:cNvPr id="4" name="Slide Number Placeholder 3"/>
          <p:cNvSpPr>
            <a:spLocks noGrp="1"/>
          </p:cNvSpPr>
          <p:nvPr>
            <p:ph type="sldNum" sz="quarter" idx="5"/>
          </p:nvPr>
        </p:nvSpPr>
        <p:spPr/>
        <p:txBody>
          <a:bodyPr/>
          <a:lstStyle/>
          <a:p>
            <a:fld id="{CD4E6B97-59C0-A647-BA60-EB488A3EE90C}" type="slidenum">
              <a:rPr lang="en-US" smtClean="0"/>
              <a:t>50</a:t>
            </a:fld>
            <a:endParaRPr lang="en-US"/>
          </a:p>
        </p:txBody>
      </p:sp>
    </p:spTree>
    <p:extLst>
      <p:ext uri="{BB962C8B-B14F-4D97-AF65-F5344CB8AC3E}">
        <p14:creationId xmlns:p14="http://schemas.microsoft.com/office/powerpoint/2010/main" val="5391686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https://docs.cilium.io/en/stable/network/ebpf/intro/</a:t>
            </a:r>
            <a:br>
              <a:rPr lang="en-US">
                <a:cs typeface="+mn-lt"/>
              </a:rPr>
            </a:br>
            <a:br>
              <a:rPr lang="en-US">
                <a:cs typeface="+mn-lt"/>
              </a:rPr>
            </a:br>
            <a:r>
              <a:rPr lang="en-IN"/>
              <a:t>Containers typically use a virtual device called a </a:t>
            </a:r>
            <a:r>
              <a:rPr lang="en-IN" err="1"/>
              <a:t>veth</a:t>
            </a:r>
            <a:r>
              <a:rPr lang="en-IN"/>
              <a:t> pair which acts as a virtual wire connecting the container to the host. By attaching to the TC ingress hook of the host side of this </a:t>
            </a:r>
            <a:r>
              <a:rPr lang="en-IN" err="1"/>
              <a:t>veth</a:t>
            </a:r>
            <a:r>
              <a:rPr lang="en-IN"/>
              <a:t> pair Cilium can monitor and enforce policy on all traffic exiting a container. By attaching a BPF program to the </a:t>
            </a:r>
            <a:r>
              <a:rPr lang="en-IN" err="1"/>
              <a:t>veth</a:t>
            </a:r>
            <a:r>
              <a:rPr lang="en-IN"/>
              <a:t> pair associated with each container and routing all network traffic to the host side virtual devices with another BPF program attached to the </a:t>
            </a:r>
            <a:r>
              <a:rPr lang="en-IN" err="1"/>
              <a:t>tc</a:t>
            </a:r>
            <a:r>
              <a:rPr lang="en-IN"/>
              <a:t> ingress hook as well Cilium can monitor and enforce policy on all traffic entering or exiting the node.</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51</a:t>
            </a:fld>
            <a:endParaRPr lang="en-US"/>
          </a:p>
        </p:txBody>
      </p:sp>
    </p:spTree>
    <p:extLst>
      <p:ext uri="{BB962C8B-B14F-4D97-AF65-F5344CB8AC3E}">
        <p14:creationId xmlns:p14="http://schemas.microsoft.com/office/powerpoint/2010/main" val="31720944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Cilium Identity: </a:t>
            </a:r>
            <a:r>
              <a:rPr lang="en-IN" b="0" i="0">
                <a:solidFill>
                  <a:srgbClr val="000000"/>
                </a:solidFill>
                <a:effectLst/>
                <a:latin typeface="Inter"/>
              </a:rPr>
              <a:t>Every time a new pod with the label </a:t>
            </a:r>
            <a:r>
              <a:rPr lang="en-IN">
                <a:effectLst/>
              </a:rPr>
              <a:t>role=frontend</a:t>
            </a:r>
            <a:r>
              <a:rPr lang="en-IN" b="0" i="0">
                <a:solidFill>
                  <a:srgbClr val="000000"/>
                </a:solidFill>
                <a:effectLst/>
                <a:latin typeface="Inter"/>
              </a:rPr>
              <a:t> or </a:t>
            </a:r>
            <a:r>
              <a:rPr lang="en-IN">
                <a:effectLst/>
              </a:rPr>
              <a:t>role=backend</a:t>
            </a:r>
            <a:r>
              <a:rPr lang="en-IN" b="0" i="0">
                <a:solidFill>
                  <a:srgbClr val="000000"/>
                </a:solidFill>
                <a:effectLst/>
                <a:latin typeface="Inter"/>
              </a:rPr>
              <a:t> is either started or stopped, the rules on every cluster node which run any such pods must be updated by either adding or removing the corresponding IP address from the list of allowed IP addresses. In large distributed applications, this could imply updating thousands of cluster nodes multiple times per second depending on the churn rate of deployed pods. Cilium entirely separates security from network addressing. Instead, security is based on the identity of a pod, which is derived through labels. This identity can be shared between pods. This means that when the first </a:t>
            </a:r>
            <a:r>
              <a:rPr lang="en-IN">
                <a:effectLst/>
              </a:rPr>
              <a:t>role=frontend</a:t>
            </a:r>
            <a:r>
              <a:rPr lang="en-IN" b="0" i="0">
                <a:solidFill>
                  <a:srgbClr val="000000"/>
                </a:solidFill>
                <a:effectLst/>
                <a:latin typeface="Inter"/>
              </a:rPr>
              <a:t> pod is started, Cilium assigns an identity to that pod which is then allowed to initiate connections to the identity of the </a:t>
            </a:r>
            <a:r>
              <a:rPr lang="en-IN">
                <a:effectLst/>
              </a:rPr>
              <a:t>role=backend</a:t>
            </a:r>
            <a:r>
              <a:rPr lang="en-IN" b="0" i="0">
                <a:solidFill>
                  <a:srgbClr val="000000"/>
                </a:solidFill>
                <a:effectLst/>
                <a:latin typeface="Inter"/>
              </a:rPr>
              <a:t> pod. The subsequent start of additional </a:t>
            </a:r>
            <a:r>
              <a:rPr lang="en-IN">
                <a:effectLst/>
              </a:rPr>
              <a:t>role=frontend</a:t>
            </a:r>
            <a:r>
              <a:rPr lang="en-IN" b="0" i="0">
                <a:solidFill>
                  <a:srgbClr val="000000"/>
                </a:solidFill>
                <a:effectLst/>
                <a:latin typeface="Inter"/>
              </a:rPr>
              <a:t> pods only requires to resolve this identity via a key-value store, no action has to be performed on any of the cluster nodes hosting </a:t>
            </a:r>
            <a:r>
              <a:rPr lang="en-IN">
                <a:effectLst/>
              </a:rPr>
              <a:t>role=backend</a:t>
            </a:r>
            <a:r>
              <a:rPr lang="en-IN" b="0" i="0">
                <a:solidFill>
                  <a:srgbClr val="000000"/>
                </a:solidFill>
                <a:effectLst/>
                <a:latin typeface="Inter"/>
              </a:rPr>
              <a:t> pods.</a:t>
            </a:r>
            <a:br>
              <a:rPr lang="en-IN" b="0" i="0">
                <a:solidFill>
                  <a:srgbClr val="000000"/>
                </a:solidFill>
                <a:effectLst/>
                <a:latin typeface="Inter"/>
              </a:rPr>
            </a:br>
            <a:br>
              <a:rPr lang="en-IN" b="0" i="0">
                <a:solidFill>
                  <a:srgbClr val="000000"/>
                </a:solidFill>
                <a:effectLst/>
                <a:latin typeface="Inter"/>
              </a:rPr>
            </a:br>
            <a:r>
              <a:rPr lang="en-IN" b="0" i="0">
                <a:solidFill>
                  <a:srgbClr val="000000"/>
                </a:solidFill>
                <a:effectLst/>
                <a:latin typeface="Inter"/>
              </a:rPr>
              <a:t>Cilium Endpoint: All application containers which share a common address are grouped together in what Cilium refers to as an endpoint.</a:t>
            </a:r>
          </a:p>
          <a:p>
            <a:endParaRPr lang="en-IN" b="0" i="0">
              <a:solidFill>
                <a:srgbClr val="000000"/>
              </a:solidFill>
              <a:effectLst/>
              <a:latin typeface="Inter"/>
            </a:endParaRPr>
          </a:p>
          <a:p>
            <a:r>
              <a:rPr lang="en-US"/>
              <a:t>https://</a:t>
            </a:r>
            <a:r>
              <a:rPr lang="en-US" err="1"/>
              <a:t>docs.cilium.io</a:t>
            </a:r>
            <a:r>
              <a:rPr lang="en-US"/>
              <a:t>/</a:t>
            </a:r>
            <a:r>
              <a:rPr lang="en-US" err="1"/>
              <a:t>en</a:t>
            </a:r>
            <a:r>
              <a:rPr lang="en-US"/>
              <a:t>/latest/</a:t>
            </a:r>
            <a:r>
              <a:rPr lang="en-US" err="1"/>
              <a:t>gettingstarted</a:t>
            </a:r>
            <a:r>
              <a:rPr lang="en-US"/>
              <a:t>/terminology</a:t>
            </a:r>
          </a:p>
        </p:txBody>
      </p:sp>
      <p:sp>
        <p:nvSpPr>
          <p:cNvPr id="4" name="Slide Number Placeholder 3"/>
          <p:cNvSpPr>
            <a:spLocks noGrp="1"/>
          </p:cNvSpPr>
          <p:nvPr>
            <p:ph type="sldNum" sz="quarter" idx="5"/>
          </p:nvPr>
        </p:nvSpPr>
        <p:spPr/>
        <p:txBody>
          <a:bodyPr/>
          <a:lstStyle/>
          <a:p>
            <a:fld id="{CD4E6B97-59C0-A647-BA60-EB488A3EE90C}" type="slidenum">
              <a:rPr lang="en-US" smtClean="0"/>
              <a:t>53</a:t>
            </a:fld>
            <a:endParaRPr lang="en-US"/>
          </a:p>
        </p:txBody>
      </p:sp>
    </p:spTree>
    <p:extLst>
      <p:ext uri="{BB962C8B-B14F-4D97-AF65-F5344CB8AC3E}">
        <p14:creationId xmlns:p14="http://schemas.microsoft.com/office/powerpoint/2010/main" val="12834453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isovalent.com</a:t>
            </a:r>
            <a:r>
              <a:rPr lang="en-US"/>
              <a:t>/blog/post/intro-to-cilium-network-policies/</a:t>
            </a:r>
          </a:p>
          <a:p>
            <a:endParaRPr lang="en-US"/>
          </a:p>
          <a:p>
            <a:pPr algn="l"/>
            <a:r>
              <a:rPr lang="en-IN" b="0" i="0">
                <a:solidFill>
                  <a:srgbClr val="0A0B0F"/>
                </a:solidFill>
                <a:effectLst/>
                <a:latin typeface="Frank-New"/>
              </a:rPr>
              <a:t>With Cilium network policies, we can implement fine-grained rules at Layers 3, 4, and 7 of the OSI model, catering to broader and more relevant use cases than the standard Kubernetes network policy. </a:t>
            </a:r>
          </a:p>
          <a:p>
            <a:pPr algn="l"/>
            <a:r>
              <a:rPr lang="en-IN" b="0" i="0">
                <a:solidFill>
                  <a:srgbClr val="0A0B0F"/>
                </a:solidFill>
                <a:effectLst/>
                <a:latin typeface="Frank-New"/>
              </a:rPr>
              <a:t>Cilium introduces two new Kubernetes custom resource definitions(CRDs): </a:t>
            </a:r>
            <a:r>
              <a:rPr lang="en-IN" b="0" i="0" u="none" strike="noStrike">
                <a:solidFill>
                  <a:srgbClr val="0A0B0F"/>
                </a:solidFill>
                <a:effectLst/>
                <a:latin typeface="Frank-New"/>
                <a:hlinkClick r:id="rId3"/>
              </a:rPr>
              <a:t>CiliumNetworkPolicy</a:t>
            </a:r>
            <a:r>
              <a:rPr lang="en-IN" b="0" i="0">
                <a:solidFill>
                  <a:srgbClr val="0A0B0F"/>
                </a:solidFill>
                <a:effectLst/>
                <a:latin typeface="Frank-New"/>
              </a:rPr>
              <a:t> and </a:t>
            </a:r>
            <a:r>
              <a:rPr lang="en-IN" b="0" i="0" u="none" strike="noStrike">
                <a:solidFill>
                  <a:srgbClr val="0A0B0F"/>
                </a:solidFill>
                <a:effectLst/>
                <a:latin typeface="Frank-New"/>
                <a:hlinkClick r:id="rId4"/>
              </a:rPr>
              <a:t>CiliumClusterwideNetworkPolicy</a:t>
            </a:r>
            <a:r>
              <a:rPr lang="en-IN" b="0" i="0">
                <a:solidFill>
                  <a:srgbClr val="0A0B0F"/>
                </a:solidFill>
                <a:effectLst/>
                <a:latin typeface="Frank-New"/>
              </a:rPr>
              <a:t>. With these CRDs, we can define security policies with Cilium as Kubernetes objects, and Kubernetes automatically distributes these policies to all the nodes in the cluster. The </a:t>
            </a:r>
            <a:r>
              <a:rPr lang="en-IN" b="0" i="1" err="1">
                <a:solidFill>
                  <a:srgbClr val="0A0B0F"/>
                </a:solidFill>
                <a:effectLst/>
                <a:latin typeface="Frank-New"/>
              </a:rPr>
              <a:t>CiliumNetworkPolicy</a:t>
            </a:r>
            <a:r>
              <a:rPr lang="en-IN" b="0" i="0">
                <a:solidFill>
                  <a:srgbClr val="0A0B0F"/>
                </a:solidFill>
                <a:effectLst/>
                <a:latin typeface="Frank-New"/>
              </a:rPr>
              <a:t> CRD is </a:t>
            </a:r>
            <a:r>
              <a:rPr lang="en-IN" b="0" i="0" err="1">
                <a:solidFill>
                  <a:srgbClr val="0A0B0F"/>
                </a:solidFill>
                <a:effectLst/>
                <a:latin typeface="Frank-New"/>
              </a:rPr>
              <a:t>namespaced</a:t>
            </a:r>
            <a:r>
              <a:rPr lang="en-IN" b="0" i="0">
                <a:solidFill>
                  <a:srgbClr val="0A0B0F"/>
                </a:solidFill>
                <a:effectLst/>
                <a:latin typeface="Frank-New"/>
              </a:rPr>
              <a:t> scoped, while the </a:t>
            </a:r>
            <a:r>
              <a:rPr lang="en-IN" b="0" i="1" err="1">
                <a:solidFill>
                  <a:srgbClr val="0A0B0F"/>
                </a:solidFill>
                <a:effectLst/>
                <a:latin typeface="Frank-New"/>
              </a:rPr>
              <a:t>CiliumClusterwideNetworkPolicy</a:t>
            </a:r>
            <a:r>
              <a:rPr lang="en-IN" b="0" i="0">
                <a:solidFill>
                  <a:srgbClr val="0A0B0F"/>
                </a:solidFill>
                <a:effectLst/>
                <a:latin typeface="Frank-New"/>
              </a:rPr>
              <a:t> CRD works similarly to the </a:t>
            </a:r>
            <a:r>
              <a:rPr lang="en-IN" b="0" i="1" err="1">
                <a:solidFill>
                  <a:srgbClr val="0A0B0F"/>
                </a:solidFill>
                <a:effectLst/>
                <a:latin typeface="Frank-New"/>
              </a:rPr>
              <a:t>CiliumNetworkPolicy</a:t>
            </a:r>
            <a:r>
              <a:rPr lang="en-IN" b="0" i="1">
                <a:solidFill>
                  <a:srgbClr val="0A0B0F"/>
                </a:solidFill>
                <a:effectLst/>
                <a:latin typeface="Frank-New"/>
              </a:rPr>
              <a:t> </a:t>
            </a:r>
            <a:r>
              <a:rPr lang="en-IN" b="0" i="0">
                <a:solidFill>
                  <a:srgbClr val="0A0B0F"/>
                </a:solidFill>
                <a:effectLst/>
                <a:latin typeface="Frank-New"/>
              </a:rPr>
              <a:t>but is cluster-scoped. </a:t>
            </a:r>
          </a:p>
          <a:p>
            <a:br>
              <a:rPr lang="en-IN"/>
            </a:br>
            <a:r>
              <a:rPr lang="en-IN" b="0" i="0">
                <a:solidFill>
                  <a:srgbClr val="0A0B0F"/>
                </a:solidFill>
                <a:effectLst/>
                <a:latin typeface="Frank-New"/>
              </a:rPr>
              <a:t>At Layer 3, Cilium’s </a:t>
            </a:r>
            <a:r>
              <a:rPr lang="en-IN" b="0" i="0" u="none" strike="noStrike">
                <a:effectLst/>
                <a:latin typeface="Frank-New"/>
                <a:hlinkClick r:id="rId5"/>
              </a:rPr>
              <a:t>endpoint-based</a:t>
            </a:r>
            <a:r>
              <a:rPr lang="en-IN" b="0" i="0">
                <a:solidFill>
                  <a:srgbClr val="0A0B0F"/>
                </a:solidFill>
                <a:effectLst/>
                <a:latin typeface="Frank-New"/>
              </a:rPr>
              <a:t> policies can define connectivity rules based on pod labels. </a:t>
            </a:r>
            <a:r>
              <a:rPr lang="en-IN" b="0" i="0" u="none" strike="noStrike">
                <a:effectLst/>
                <a:latin typeface="Frank-New"/>
                <a:hlinkClick r:id="rId6"/>
              </a:rPr>
              <a:t>Service-based</a:t>
            </a:r>
            <a:r>
              <a:rPr lang="en-IN" b="0" i="0">
                <a:solidFill>
                  <a:srgbClr val="0A0B0F"/>
                </a:solidFill>
                <a:effectLst/>
                <a:latin typeface="Frank-New"/>
              </a:rPr>
              <a:t> policies use orchestration systems services like Kubernetes service endpoints to define connectivity rules. Entity-based policies allow categorizing remote peers without knowing their IP addresses. </a:t>
            </a:r>
            <a:r>
              <a:rPr lang="en-IN" b="0" i="0" u="none" strike="noStrike">
                <a:effectLst/>
                <a:latin typeface="Frank-New"/>
                <a:hlinkClick r:id="rId7"/>
              </a:rPr>
              <a:t>IP/CIDR-based</a:t>
            </a:r>
            <a:r>
              <a:rPr lang="en-IN" b="0" i="0">
                <a:solidFill>
                  <a:srgbClr val="0A0B0F"/>
                </a:solidFill>
                <a:effectLst/>
                <a:latin typeface="Frank-New"/>
              </a:rPr>
              <a:t> policies define connectivity rules for external services using hardcoded IP addresses or subnets. </a:t>
            </a:r>
            <a:r>
              <a:rPr lang="en-IN" b="0" i="0" u="none" strike="noStrike">
                <a:effectLst/>
                <a:latin typeface="Frank-New"/>
                <a:hlinkClick r:id="rId8"/>
              </a:rPr>
              <a:t>DNS-based</a:t>
            </a:r>
            <a:r>
              <a:rPr lang="en-IN" b="0" i="0">
                <a:solidFill>
                  <a:srgbClr val="0A0B0F"/>
                </a:solidFill>
                <a:effectLst/>
                <a:latin typeface="Frank-New"/>
              </a:rPr>
              <a:t> policies can define connectivity rules based on DNS names resolved to IP addresses.</a:t>
            </a:r>
          </a:p>
          <a:p>
            <a:endParaRPr lang="en-IN" b="0" i="0">
              <a:solidFill>
                <a:srgbClr val="0A0B0F"/>
              </a:solidFill>
              <a:effectLst/>
              <a:latin typeface="Frank-New"/>
            </a:endParaRPr>
          </a:p>
          <a:p>
            <a:pPr algn="l"/>
            <a:r>
              <a:rPr lang="en-IN" b="0" i="0">
                <a:solidFill>
                  <a:srgbClr val="0A0B0F"/>
                </a:solidFill>
                <a:effectLst/>
                <a:latin typeface="Frank-New"/>
              </a:rPr>
              <a:t>At Layer 4, Cilium network policies can define rules that allow an endpoint to emit and receive packets on a specific port using a specific protocol. Finally, at Layer 7, Cilium network policies allow defining rules for API-level security for common Layer 7 protocols such as HTTP, Kafka, </a:t>
            </a:r>
            <a:r>
              <a:rPr lang="en-IN" b="0" i="0" err="1">
                <a:solidFill>
                  <a:srgbClr val="0A0B0F"/>
                </a:solidFill>
                <a:effectLst/>
                <a:latin typeface="Frank-New"/>
              </a:rPr>
              <a:t>gRPC</a:t>
            </a:r>
            <a:r>
              <a:rPr lang="en-IN" b="0" i="0">
                <a:solidFill>
                  <a:srgbClr val="0A0B0F"/>
                </a:solidFill>
                <a:effectLst/>
                <a:latin typeface="Frank-New"/>
              </a:rPr>
              <a:t>, etc. </a:t>
            </a:r>
          </a:p>
          <a:p>
            <a:br>
              <a:rPr lang="en-IN"/>
            </a:b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54</a:t>
            </a:fld>
            <a:endParaRPr lang="en-US"/>
          </a:p>
        </p:txBody>
      </p:sp>
    </p:spTree>
    <p:extLst>
      <p:ext uri="{BB962C8B-B14F-4D97-AF65-F5344CB8AC3E}">
        <p14:creationId xmlns:p14="http://schemas.microsoft.com/office/powerpoint/2010/main" val="32421732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medium.com</a:t>
            </a:r>
            <a:r>
              <a:rPr lang="en-US"/>
              <a:t>/@</a:t>
            </a:r>
            <a:r>
              <a:rPr lang="en-US" err="1"/>
              <a:t>charled.breteche</a:t>
            </a:r>
            <a:r>
              <a:rPr lang="en-US"/>
              <a:t>/kubernetes-security-explore-cilium-host-firewall-and-host-policies-de93ea9da38c</a:t>
            </a:r>
          </a:p>
          <a:p>
            <a:endParaRPr lang="en-US"/>
          </a:p>
          <a:p>
            <a:r>
              <a:rPr lang="en-US"/>
              <a:t>https://</a:t>
            </a:r>
            <a:r>
              <a:rPr lang="en-US" err="1"/>
              <a:t>isovalent.com</a:t>
            </a:r>
            <a:r>
              <a:rPr lang="en-US"/>
              <a:t>/blog/post/intro-to-cilium-network-policies/</a:t>
            </a:r>
          </a:p>
          <a:p>
            <a:endParaRPr lang="en-US"/>
          </a:p>
          <a:p>
            <a:endParaRPr lang="en-US"/>
          </a:p>
          <a:p>
            <a:r>
              <a:rPr lang="en-IN" b="0" i="0">
                <a:solidFill>
                  <a:srgbClr val="0A0B0F"/>
                </a:solidFill>
                <a:effectLst/>
                <a:latin typeface="Frank-New"/>
              </a:rPr>
              <a:t>The </a:t>
            </a:r>
            <a:r>
              <a:rPr lang="en-IN" b="0" i="0" err="1">
                <a:solidFill>
                  <a:srgbClr val="0A0B0F"/>
                </a:solidFill>
                <a:effectLst/>
                <a:latin typeface="Frank-New"/>
              </a:rPr>
              <a:t>CiliumNetworkPolicy</a:t>
            </a:r>
            <a:r>
              <a:rPr lang="en-IN" b="0" i="0">
                <a:solidFill>
                  <a:srgbClr val="0A0B0F"/>
                </a:solidFill>
                <a:effectLst/>
                <a:latin typeface="Frank-New"/>
              </a:rPr>
              <a:t> custom resource definition (CRD) can be broken down into three parts: the endpoint selector, ingress, and egress policies. The endpoints selector field selects endpoints based on the pod labels and specifies which pod(s) a policy should be applied to. With the </a:t>
            </a:r>
            <a:r>
              <a:rPr lang="en-IN" b="0" i="0" err="1">
                <a:solidFill>
                  <a:srgbClr val="0A0B0F"/>
                </a:solidFill>
                <a:effectLst/>
                <a:latin typeface="Frank-New"/>
              </a:rPr>
              <a:t>CiliumClusterWideNetworkPolicy</a:t>
            </a:r>
            <a:r>
              <a:rPr lang="en-IN" b="0" i="0">
                <a:solidFill>
                  <a:srgbClr val="0A0B0F"/>
                </a:solidFill>
                <a:effectLst/>
                <a:latin typeface="Frank-New"/>
              </a:rPr>
              <a:t> resource, we replace the endpoint selector field with the node selector field, and the node labels are used to specify which node a policy applies to. The ingress and egress section allows us to define ingress and egress traffic rulesets respectively. </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55</a:t>
            </a:fld>
            <a:endParaRPr lang="en-US"/>
          </a:p>
        </p:txBody>
      </p:sp>
    </p:spTree>
    <p:extLst>
      <p:ext uri="{BB962C8B-B14F-4D97-AF65-F5344CB8AC3E}">
        <p14:creationId xmlns:p14="http://schemas.microsoft.com/office/powerpoint/2010/main" val="107292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56</a:t>
            </a:fld>
            <a:endParaRPr lang="en-US"/>
          </a:p>
        </p:txBody>
      </p:sp>
    </p:spTree>
    <p:extLst>
      <p:ext uri="{BB962C8B-B14F-4D97-AF65-F5344CB8AC3E}">
        <p14:creationId xmlns:p14="http://schemas.microsoft.com/office/powerpoint/2010/main" val="121138580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netflixtechblog.com</a:t>
            </a:r>
            <a:r>
              <a:rPr lang="en-US"/>
              <a:t>/how-netflix-uses-ebpf-flow-logs-at-scale-for-network-insight-e3ea997dca96</a:t>
            </a:r>
          </a:p>
          <a:p>
            <a:r>
              <a:rPr lang="en-US"/>
              <a:t>https://</a:t>
            </a:r>
            <a:r>
              <a:rPr lang="en-US" err="1"/>
              <a:t>blog.cloudflare.com</a:t>
            </a:r>
            <a:r>
              <a:rPr lang="en-US"/>
              <a:t>/live-patch-security-vulnerabilities-with-</a:t>
            </a:r>
            <a:r>
              <a:rPr lang="en-US" err="1"/>
              <a:t>ebpf</a:t>
            </a:r>
            <a:r>
              <a:rPr lang="en-US"/>
              <a:t>-</a:t>
            </a:r>
            <a:r>
              <a:rPr lang="en-US" err="1"/>
              <a:t>lsm</a:t>
            </a:r>
            <a:r>
              <a:rPr lang="en-US"/>
              <a:t>/</a:t>
            </a:r>
          </a:p>
          <a:p>
            <a:r>
              <a:rPr lang="en-US"/>
              <a:t>https://</a:t>
            </a:r>
            <a:r>
              <a:rPr lang="en-US" err="1"/>
              <a:t>ebpfchirp.substack.com</a:t>
            </a:r>
            <a:r>
              <a:rPr lang="en-US"/>
              <a:t>/p/</a:t>
            </a:r>
            <a:r>
              <a:rPr lang="en-US" err="1"/>
              <a:t>securing-kubernetes-workloads-using?utm_medium</a:t>
            </a:r>
            <a:r>
              <a:rPr lang="en-US"/>
              <a:t>=email&amp;_</a:t>
            </a:r>
            <a:r>
              <a:rPr lang="en-US" err="1"/>
              <a:t>hsenc</a:t>
            </a:r>
            <a:r>
              <a:rPr lang="en-US"/>
              <a:t>=p2ANqtz-_ub4WpjHLvrK4VtjlLwqOgY-7_gI3-sZqP9tegVadbPCy30Aa-klWWXbRGxxQvUrp_nNL_KZ9UVZ866DSarlVntO9jBw&amp;_hsmi=328130917&amp;utm_content=328130917&amp;utm_source=</a:t>
            </a:r>
            <a:r>
              <a:rPr lang="en-US" err="1"/>
              <a:t>hs_email</a:t>
            </a:r>
            <a:endParaRPr lang="en-US"/>
          </a:p>
          <a:p>
            <a:endParaRPr lang="en-US"/>
          </a:p>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58</a:t>
            </a:fld>
            <a:endParaRPr lang="en-US"/>
          </a:p>
        </p:txBody>
      </p:sp>
    </p:spTree>
    <p:extLst>
      <p:ext uri="{BB962C8B-B14F-4D97-AF65-F5344CB8AC3E}">
        <p14:creationId xmlns:p14="http://schemas.microsoft.com/office/powerpoint/2010/main" val="26545220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www.alibabacloud.com</a:t>
            </a:r>
            <a:r>
              <a:rPr lang="en-US"/>
              <a:t>/blog/the-advantages-and-disadvantages-of-ebpf_599975</a:t>
            </a:r>
          </a:p>
          <a:p>
            <a:r>
              <a:rPr lang="en-US"/>
              <a:t>https://</a:t>
            </a:r>
            <a:r>
              <a:rPr lang="en-US" err="1"/>
              <a:t>www.groundcover.com</a:t>
            </a:r>
            <a:r>
              <a:rPr lang="en-US"/>
              <a:t>/</a:t>
            </a:r>
            <a:r>
              <a:rPr lang="en-US" err="1"/>
              <a:t>ebpf</a:t>
            </a:r>
            <a:r>
              <a:rPr lang="en-US"/>
              <a:t>#:~:text=And%20because%20verification%20doesn't,more%20difficult%20and%20less%20intuitive.</a:t>
            </a:r>
          </a:p>
          <a:p>
            <a:endParaRPr lang="en-US"/>
          </a:p>
          <a:p>
            <a:r>
              <a:rPr lang="en-US"/>
              <a:t>https://</a:t>
            </a:r>
            <a:r>
              <a:rPr lang="en-US" err="1"/>
              <a:t>opensource.microsoft.com</a:t>
            </a:r>
            <a:r>
              <a:rPr lang="en-US"/>
              <a:t>/blog/2021/05/10/making-</a:t>
            </a:r>
            <a:r>
              <a:rPr lang="en-US" err="1"/>
              <a:t>ebpf</a:t>
            </a:r>
            <a:r>
              <a:rPr lang="en-US"/>
              <a:t>-work-on-windows/</a:t>
            </a:r>
          </a:p>
        </p:txBody>
      </p:sp>
      <p:sp>
        <p:nvSpPr>
          <p:cNvPr id="4" name="Slide Number Placeholder 3"/>
          <p:cNvSpPr>
            <a:spLocks noGrp="1"/>
          </p:cNvSpPr>
          <p:nvPr>
            <p:ph type="sldNum" sz="quarter" idx="5"/>
          </p:nvPr>
        </p:nvSpPr>
        <p:spPr/>
        <p:txBody>
          <a:bodyPr/>
          <a:lstStyle/>
          <a:p>
            <a:fld id="{CD4E6B97-59C0-A647-BA60-EB488A3EE90C}" type="slidenum">
              <a:rPr lang="en-US" smtClean="0"/>
              <a:t>59</a:t>
            </a:fld>
            <a:endParaRPr lang="en-US"/>
          </a:p>
        </p:txBody>
      </p:sp>
    </p:spTree>
    <p:extLst>
      <p:ext uri="{BB962C8B-B14F-4D97-AF65-F5344CB8AC3E}">
        <p14:creationId xmlns:p14="http://schemas.microsoft.com/office/powerpoint/2010/main" val="37834968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Pod resource limits:</a:t>
            </a:r>
          </a:p>
          <a:p>
            <a:pPr marL="228600" indent="-228600">
              <a:buAutoNum type="arabicPeriod"/>
            </a:pPr>
            <a:r>
              <a:rPr lang="en-US"/>
              <a:t>Guaranteed</a:t>
            </a:r>
          </a:p>
          <a:p>
            <a:pPr marL="228600" indent="-228600">
              <a:buAutoNum type="arabicPeriod"/>
            </a:pPr>
            <a:r>
              <a:rPr lang="en-US"/>
              <a:t>Burstable</a:t>
            </a:r>
          </a:p>
          <a:p>
            <a:pPr marL="228600" indent="-228600">
              <a:buAutoNum type="arabicPeriod"/>
            </a:pPr>
            <a:r>
              <a:rPr lang="en-US" err="1"/>
              <a:t>BestEffort</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63</a:t>
            </a:fld>
            <a:endParaRPr lang="en-US"/>
          </a:p>
        </p:txBody>
      </p:sp>
    </p:spTree>
    <p:extLst>
      <p:ext uri="{BB962C8B-B14F-4D97-AF65-F5344CB8AC3E}">
        <p14:creationId xmlns:p14="http://schemas.microsoft.com/office/powerpoint/2010/main" val="1548587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err="1"/>
              <a:t>strace</a:t>
            </a:r>
            <a:r>
              <a:rPr lang="en-IN"/>
              <a:t> -e </a:t>
            </a:r>
            <a:r>
              <a:rPr lang="en-IN" err="1"/>
              <a:t>bpf</a:t>
            </a:r>
            <a:r>
              <a:rPr lang="en-IN"/>
              <a:t> ./hello-buffer-config.py</a:t>
            </a:r>
            <a:endParaRPr lang="en-US"/>
          </a:p>
          <a:p>
            <a:endParaRPr lang="en-IN"/>
          </a:p>
          <a:p>
            <a:r>
              <a:rPr lang="en-IN"/>
              <a:t>Logs written to /sys/kernel/debug/tracing/</a:t>
            </a:r>
            <a:r>
              <a:rPr lang="en-IN" err="1"/>
              <a:t>trace_pipe</a:t>
            </a:r>
            <a:r>
              <a:rPr lang="en-IN"/>
              <a:t> (producer-consumer model, user space reads from that pipe as soon as data is available)</a:t>
            </a:r>
          </a:p>
        </p:txBody>
      </p:sp>
      <p:sp>
        <p:nvSpPr>
          <p:cNvPr id="4" name="Slide Number Placeholder 3"/>
          <p:cNvSpPr>
            <a:spLocks noGrp="1"/>
          </p:cNvSpPr>
          <p:nvPr>
            <p:ph type="sldNum" sz="quarter" idx="5"/>
          </p:nvPr>
        </p:nvSpPr>
        <p:spPr/>
        <p:txBody>
          <a:bodyPr/>
          <a:lstStyle/>
          <a:p>
            <a:fld id="{CD4E6B97-59C0-A647-BA60-EB488A3EE90C}" type="slidenum">
              <a:rPr lang="en-US" smtClean="0"/>
              <a:t>9</a:t>
            </a:fld>
            <a:endParaRPr lang="en-US"/>
          </a:p>
        </p:txBody>
      </p:sp>
    </p:spTree>
    <p:extLst>
      <p:ext uri="{BB962C8B-B14F-4D97-AF65-F5344CB8AC3E}">
        <p14:creationId xmlns:p14="http://schemas.microsoft.com/office/powerpoint/2010/main" val="35166127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Pause container creates the network namespace in the pod</a:t>
            </a:r>
          </a:p>
        </p:txBody>
      </p:sp>
      <p:sp>
        <p:nvSpPr>
          <p:cNvPr id="4" name="Slide Number Placeholder 3"/>
          <p:cNvSpPr>
            <a:spLocks noGrp="1"/>
          </p:cNvSpPr>
          <p:nvPr>
            <p:ph type="sldNum" sz="quarter" idx="5"/>
          </p:nvPr>
        </p:nvSpPr>
        <p:spPr/>
        <p:txBody>
          <a:bodyPr/>
          <a:lstStyle/>
          <a:p>
            <a:fld id="{CD4E6B97-59C0-A647-BA60-EB488A3EE90C}" type="slidenum">
              <a:rPr lang="en-US" smtClean="0"/>
              <a:t>64</a:t>
            </a:fld>
            <a:endParaRPr lang="en-US"/>
          </a:p>
        </p:txBody>
      </p:sp>
    </p:spTree>
    <p:extLst>
      <p:ext uri="{BB962C8B-B14F-4D97-AF65-F5344CB8AC3E}">
        <p14:creationId xmlns:p14="http://schemas.microsoft.com/office/powerpoint/2010/main" val="276045908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docs.cilium.io</a:t>
            </a:r>
            <a:r>
              <a:rPr lang="en-US"/>
              <a:t>/</a:t>
            </a:r>
            <a:r>
              <a:rPr lang="en-US" err="1"/>
              <a:t>en</a:t>
            </a:r>
            <a:r>
              <a:rPr lang="en-US"/>
              <a:t>/stable/network/</a:t>
            </a:r>
            <a:r>
              <a:rPr lang="en-US" err="1"/>
              <a:t>ebpf</a:t>
            </a:r>
            <a:r>
              <a:rPr lang="en-US"/>
              <a:t>/intro/</a:t>
            </a:r>
          </a:p>
        </p:txBody>
      </p:sp>
      <p:sp>
        <p:nvSpPr>
          <p:cNvPr id="4" name="Slide Number Placeholder 3"/>
          <p:cNvSpPr>
            <a:spLocks noGrp="1"/>
          </p:cNvSpPr>
          <p:nvPr>
            <p:ph type="sldNum" sz="quarter" idx="5"/>
          </p:nvPr>
        </p:nvSpPr>
        <p:spPr/>
        <p:txBody>
          <a:bodyPr/>
          <a:lstStyle/>
          <a:p>
            <a:fld id="{CD4E6B97-59C0-A647-BA60-EB488A3EE90C}" type="slidenum">
              <a:rPr lang="en-US" smtClean="0"/>
              <a:t>65</a:t>
            </a:fld>
            <a:endParaRPr lang="en-US"/>
          </a:p>
        </p:txBody>
      </p:sp>
    </p:spTree>
    <p:extLst>
      <p:ext uri="{BB962C8B-B14F-4D97-AF65-F5344CB8AC3E}">
        <p14:creationId xmlns:p14="http://schemas.microsoft.com/office/powerpoint/2010/main" val="3205693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IN" b="0" i="0" u="none" strike="noStrike">
                <a:solidFill>
                  <a:srgbClr val="24292E"/>
                </a:solidFill>
                <a:effectLst/>
                <a:latin typeface="-apple-system"/>
              </a:rPr>
              <a:t>How do you make sure you are not reading garbage data when some kernel added an extra field before the field you thought is, say, at offset 16 from the start of </a:t>
            </a:r>
            <a:r>
              <a:rPr lang="en-IN"/>
              <a:t>struct </a:t>
            </a:r>
            <a:r>
              <a:rPr lang="en-IN" err="1"/>
              <a:t>task_struct</a:t>
            </a:r>
            <a:r>
              <a:rPr lang="en-IN" b="0" i="0" u="none" strike="noStrike">
                <a:solidFill>
                  <a:srgbClr val="24292E"/>
                </a:solidFill>
                <a:effectLst/>
                <a:latin typeface="-apple-system"/>
              </a:rPr>
              <a:t>? Suddenly, for that kernel, you'll need to read data from, e.g., offset 24. And the problems don't end there: what if a field got renamed, as was the case with </a:t>
            </a:r>
            <a:r>
              <a:rPr lang="en-IN" err="1"/>
              <a:t>thread_struct</a:t>
            </a:r>
            <a:r>
              <a:rPr lang="en-IN" b="0" i="0" u="none" strike="noStrike" err="1">
                <a:solidFill>
                  <a:srgbClr val="24292E"/>
                </a:solidFill>
                <a:effectLst/>
                <a:latin typeface="-apple-system"/>
              </a:rPr>
              <a:t>'s</a:t>
            </a:r>
            <a:r>
              <a:rPr lang="en-IN" b="0" i="0" u="none" strike="noStrike">
                <a:solidFill>
                  <a:srgbClr val="24292E"/>
                </a:solidFill>
                <a:effectLst/>
                <a:latin typeface="-apple-system"/>
              </a:rPr>
              <a:t> </a:t>
            </a:r>
            <a:r>
              <a:rPr lang="en-IN"/>
              <a:t>fs</a:t>
            </a:r>
            <a:r>
              <a:rPr lang="en-IN" b="0" i="0" u="none" strike="noStrike">
                <a:solidFill>
                  <a:srgbClr val="24292E"/>
                </a:solidFill>
                <a:effectLst/>
                <a:latin typeface="-apple-system"/>
              </a:rPr>
              <a:t> field (useful for accessing thread-local storage), which got renamed to </a:t>
            </a:r>
            <a:r>
              <a:rPr lang="en-IN" err="1"/>
              <a:t>fsbase</a:t>
            </a:r>
            <a:r>
              <a:rPr lang="en-IN" b="0" i="0" u="none" strike="noStrike">
                <a:solidFill>
                  <a:srgbClr val="24292E"/>
                </a:solidFill>
                <a:effectLst/>
                <a:latin typeface="-apple-system"/>
              </a:rPr>
              <a:t> between 4.6 and 4.7 kernels. Or what if you have to run on two different configurations of a kernel, one of which disabled some specific feature and completely compiled out parts of the struct (a common case for additional accounting fields, which are optional, but extremely useful if present)? All this means that you can no longer compile your BPF program locally using kernel headers of your dev server and distribute it in compiled form to other systems, while expecting it to work and produce correct results. This is because kernel headers for different kernel versions will specify a different memory layout of data your program relies on.</a:t>
            </a:r>
          </a:p>
          <a:p>
            <a:pPr marL="228600" indent="-228600">
              <a:buAutoNum type="arabicPeriod"/>
            </a:pPr>
            <a:endParaRPr lang="en-US" b="0" i="0" u="none" strike="noStrike">
              <a:solidFill>
                <a:srgbClr val="24292E"/>
              </a:solidFill>
              <a:effectLst/>
              <a:latin typeface="-apple-system"/>
            </a:endParaRPr>
          </a:p>
          <a:p>
            <a:pPr marL="228600" indent="-228600">
              <a:buAutoNum type="arabicPeriod"/>
            </a:pPr>
            <a:r>
              <a:rPr lang="en-IN" b="0" i="0" u="none" strike="noStrike">
                <a:solidFill>
                  <a:srgbClr val="24292E"/>
                </a:solidFill>
                <a:effectLst/>
                <a:latin typeface="-apple-system"/>
              </a:rPr>
              <a:t> If you were going to access </a:t>
            </a:r>
            <a:r>
              <a:rPr lang="en-IN" err="1"/>
              <a:t>task_struct</a:t>
            </a:r>
            <a:r>
              <a:rPr lang="en-IN"/>
              <a:t>-&gt;</a:t>
            </a:r>
            <a:r>
              <a:rPr lang="en-IN" err="1"/>
              <a:t>pid</a:t>
            </a:r>
            <a:r>
              <a:rPr lang="en-IN" b="0" i="0" u="none" strike="noStrike">
                <a:solidFill>
                  <a:srgbClr val="24292E"/>
                </a:solidFill>
                <a:effectLst/>
                <a:latin typeface="-apple-system"/>
              </a:rPr>
              <a:t> field, Clang would record that it was exactly a field named "</a:t>
            </a:r>
            <a:r>
              <a:rPr lang="en-IN" b="0" i="0" u="none" strike="noStrike" err="1">
                <a:solidFill>
                  <a:srgbClr val="24292E"/>
                </a:solidFill>
                <a:effectLst/>
                <a:latin typeface="-apple-system"/>
              </a:rPr>
              <a:t>pid</a:t>
            </a:r>
            <a:r>
              <a:rPr lang="en-IN" b="0" i="0" u="none" strike="noStrike">
                <a:solidFill>
                  <a:srgbClr val="24292E"/>
                </a:solidFill>
                <a:effectLst/>
                <a:latin typeface="-apple-system"/>
              </a:rPr>
              <a:t>" of type “</a:t>
            </a:r>
            <a:r>
              <a:rPr lang="en-IN" b="0" i="0" u="none" strike="noStrike" err="1">
                <a:solidFill>
                  <a:srgbClr val="24292E"/>
                </a:solidFill>
                <a:effectLst/>
                <a:latin typeface="-apple-system"/>
              </a:rPr>
              <a:t>pid_t</a:t>
            </a:r>
            <a:r>
              <a:rPr lang="en-IN" b="0" i="0" u="none" strike="noStrike">
                <a:solidFill>
                  <a:srgbClr val="24292E"/>
                </a:solidFill>
                <a:effectLst/>
                <a:latin typeface="-apple-system"/>
              </a:rPr>
              <a:t>” residing within a </a:t>
            </a:r>
            <a:r>
              <a:rPr lang="en-IN"/>
              <a:t>struct </a:t>
            </a:r>
            <a:r>
              <a:rPr lang="en-IN" err="1"/>
              <a:t>task_struct</a:t>
            </a:r>
            <a:r>
              <a:rPr lang="en-IN" b="0" i="0" u="none" strike="noStrike">
                <a:solidFill>
                  <a:srgbClr val="24292E"/>
                </a:solidFill>
                <a:effectLst/>
                <a:latin typeface="-apple-system"/>
              </a:rPr>
              <a:t>. This is done so that even if target kernel has a </a:t>
            </a:r>
            <a:r>
              <a:rPr lang="en-IN" err="1"/>
              <a:t>task_struct</a:t>
            </a:r>
            <a:r>
              <a:rPr lang="en-IN" b="0" i="0" u="none" strike="noStrike">
                <a:solidFill>
                  <a:srgbClr val="24292E"/>
                </a:solidFill>
                <a:effectLst/>
                <a:latin typeface="-apple-system"/>
              </a:rPr>
              <a:t> layout in which “</a:t>
            </a:r>
            <a:r>
              <a:rPr lang="en-IN" b="0" i="0" u="none" strike="noStrike" err="1">
                <a:solidFill>
                  <a:srgbClr val="24292E"/>
                </a:solidFill>
                <a:effectLst/>
                <a:latin typeface="-apple-system"/>
              </a:rPr>
              <a:t>pid</a:t>
            </a:r>
            <a:r>
              <a:rPr lang="en-IN" b="0" i="0" u="none" strike="noStrike">
                <a:solidFill>
                  <a:srgbClr val="24292E"/>
                </a:solidFill>
                <a:effectLst/>
                <a:latin typeface="-apple-system"/>
              </a:rPr>
              <a:t>” field got moved to a different offset within a </a:t>
            </a:r>
            <a:r>
              <a:rPr lang="en-IN" err="1"/>
              <a:t>task_struct</a:t>
            </a:r>
            <a:r>
              <a:rPr lang="en-IN" b="0" i="0" u="none" strike="noStrike">
                <a:solidFill>
                  <a:srgbClr val="24292E"/>
                </a:solidFill>
                <a:effectLst/>
                <a:latin typeface="-apple-system"/>
              </a:rPr>
              <a:t> structure (e.g., due to extra field added before “</a:t>
            </a:r>
            <a:r>
              <a:rPr lang="en-IN" b="0" i="0" u="none" strike="noStrike" err="1">
                <a:solidFill>
                  <a:srgbClr val="24292E"/>
                </a:solidFill>
                <a:effectLst/>
                <a:latin typeface="-apple-system"/>
              </a:rPr>
              <a:t>pid</a:t>
            </a:r>
            <a:r>
              <a:rPr lang="en-IN" b="0" i="0" u="none" strike="noStrike">
                <a:solidFill>
                  <a:srgbClr val="24292E"/>
                </a:solidFill>
                <a:effectLst/>
                <a:latin typeface="-apple-system"/>
              </a:rPr>
              <a:t>” field), or even if it was moved into some nested anonymous struct or union (and this is completely transparent in C code, so no one ever pays attention to details like that), we’ll still be able to find it just by its name and type information. This is called a </a:t>
            </a:r>
            <a:r>
              <a:rPr lang="en-IN" b="1" i="0" u="none" strike="noStrike">
                <a:solidFill>
                  <a:srgbClr val="24292E"/>
                </a:solidFill>
                <a:effectLst/>
                <a:latin typeface="-apple-system"/>
              </a:rPr>
              <a:t>field offset relocation</a:t>
            </a:r>
            <a:r>
              <a:rPr lang="en-IN" b="0" i="0" u="none" strike="noStrike">
                <a:solidFill>
                  <a:srgbClr val="24292E"/>
                </a:solidFill>
                <a:effectLst/>
                <a:latin typeface="-apple-system"/>
              </a:rPr>
              <a:t>.</a:t>
            </a:r>
            <a:endParaRPr lang="en-US" b="0" i="0" u="none" strike="noStrike">
              <a:solidFill>
                <a:srgbClr val="24292E"/>
              </a:solidFill>
              <a:effectLst/>
              <a:latin typeface="-apple-system"/>
            </a:endParaRPr>
          </a:p>
          <a:p>
            <a:pPr marL="228600" indent="-228600">
              <a:buAutoNum type="arabicPeriod"/>
            </a:pPr>
            <a:endParaRPr lang="en-US" b="0" i="0" u="none" strike="noStrike">
              <a:solidFill>
                <a:srgbClr val="24292E"/>
              </a:solidFill>
              <a:effectLst/>
              <a:latin typeface="-apple-system"/>
            </a:endParaRPr>
          </a:p>
          <a:p>
            <a:pPr marL="228600" indent="-228600">
              <a:buAutoNum type="arabicPeriod"/>
            </a:pPr>
            <a:r>
              <a:rPr lang="en-IN" b="0" i="0" u="none" strike="noStrike" err="1">
                <a:solidFill>
                  <a:srgbClr val="24292E"/>
                </a:solidFill>
                <a:effectLst/>
                <a:latin typeface="-apple-system"/>
              </a:rPr>
              <a:t>Libbpf</a:t>
            </a:r>
            <a:r>
              <a:rPr lang="en-IN" b="0" i="0" u="none" strike="noStrike">
                <a:solidFill>
                  <a:srgbClr val="24292E"/>
                </a:solidFill>
                <a:effectLst/>
                <a:latin typeface="-apple-system"/>
              </a:rPr>
              <a:t> knows how to tailor BPF program code to a particular running kernel on the host. It looks at BPF program’s recorded BTF type and relocation information and matches them to a BTF information provided by running kernel. </a:t>
            </a:r>
            <a:r>
              <a:rPr lang="en-IN" b="0" i="0" u="none" strike="noStrike" err="1">
                <a:solidFill>
                  <a:srgbClr val="24292E"/>
                </a:solidFill>
                <a:effectLst/>
                <a:latin typeface="-apple-system"/>
              </a:rPr>
              <a:t>Libbpf</a:t>
            </a:r>
            <a:r>
              <a:rPr lang="en-IN" b="0" i="0" u="none" strike="noStrike">
                <a:solidFill>
                  <a:srgbClr val="24292E"/>
                </a:solidFill>
                <a:effectLst/>
                <a:latin typeface="-apple-system"/>
              </a:rPr>
              <a:t> resolves and matches all the types and fields, updates necessary offsets and other relocatable data as needed to make sure that BPF program’s logic is correctly functioning for a specific kernel on the host. If everything checks out, you (BPF application developer) will get a BPF program, "custom tailored" to a kernel on target host as if your program was specifically compiled for it. But all that is achieved without paying the overhead of distributing Clang with your application and performing compilation in runtime on target host.</a:t>
            </a:r>
          </a:p>
          <a:p>
            <a:pPr marL="228600" indent="-228600">
              <a:buAutoNum type="arabicPeriod"/>
            </a:pPr>
            <a:endParaRPr lang="en-IN" b="0" i="0" u="none" strike="noStrike">
              <a:solidFill>
                <a:srgbClr val="24292E"/>
              </a:solidFill>
              <a:effectLst/>
              <a:latin typeface="-apple-system"/>
            </a:endParaRPr>
          </a:p>
          <a:p>
            <a:pPr marL="228600" indent="-228600">
              <a:buAutoNum type="arabicPeriod"/>
            </a:pPr>
            <a:r>
              <a:rPr lang="en-IN" b="0" i="0" u="none" strike="noStrike">
                <a:solidFill>
                  <a:srgbClr val="24292E"/>
                </a:solidFill>
                <a:effectLst/>
                <a:latin typeface="-apple-system"/>
              </a:rPr>
              <a:t>BTF describes all types in a common </a:t>
            </a:r>
            <a:r>
              <a:rPr lang="en-IN" b="0" i="0" u="none" strike="noStrike" err="1">
                <a:solidFill>
                  <a:srgbClr val="24292E"/>
                </a:solidFill>
                <a:effectLst/>
                <a:latin typeface="-apple-system"/>
              </a:rPr>
              <a:t>vmlinux.h</a:t>
            </a:r>
            <a:r>
              <a:rPr lang="en-IN" b="0" i="0" u="none" strike="noStrike">
                <a:solidFill>
                  <a:srgbClr val="24292E"/>
                </a:solidFill>
                <a:effectLst/>
                <a:latin typeface="-apple-system"/>
              </a:rPr>
              <a:t> file that can be generated with </a:t>
            </a:r>
            <a:r>
              <a:rPr lang="en-IN" b="0" i="0" u="none" strike="noStrike" err="1">
                <a:solidFill>
                  <a:srgbClr val="24292E"/>
                </a:solidFill>
                <a:effectLst/>
                <a:latin typeface="-apple-system"/>
              </a:rPr>
              <a:t>bpftool</a:t>
            </a:r>
            <a:r>
              <a:rPr lang="en-IN" b="0" i="0" u="none" strike="noStrike">
                <a:solidFill>
                  <a:srgbClr val="24292E"/>
                </a:solidFill>
                <a:effectLst/>
                <a:latin typeface="-apple-system"/>
              </a:rPr>
              <a:t>: </a:t>
            </a:r>
            <a:r>
              <a:rPr lang="en-IN" b="0" i="0" u="none" strike="noStrike" err="1">
                <a:solidFill>
                  <a:srgbClr val="24292E"/>
                </a:solidFill>
                <a:effectLst/>
                <a:latin typeface="-apple-system"/>
              </a:rPr>
              <a:t>bpftool</a:t>
            </a:r>
            <a:r>
              <a:rPr lang="en-IN" b="0" i="0" u="none" strike="noStrike">
                <a:solidFill>
                  <a:srgbClr val="24292E"/>
                </a:solidFill>
                <a:effectLst/>
                <a:latin typeface="-apple-system"/>
              </a:rPr>
              <a:t> </a:t>
            </a:r>
            <a:r>
              <a:rPr lang="en-IN" b="0" i="0" u="none" strike="noStrike" err="1">
                <a:solidFill>
                  <a:srgbClr val="24292E"/>
                </a:solidFill>
                <a:effectLst/>
                <a:latin typeface="-apple-system"/>
              </a:rPr>
              <a:t>btf</a:t>
            </a:r>
            <a:r>
              <a:rPr lang="en-IN" b="0" i="0" u="none" strike="noStrike">
                <a:solidFill>
                  <a:srgbClr val="24292E"/>
                </a:solidFill>
                <a:effectLst/>
                <a:latin typeface="-apple-system"/>
              </a:rPr>
              <a:t> dump file /sys/kernel/</a:t>
            </a:r>
            <a:r>
              <a:rPr lang="en-IN" b="0" i="0" u="none" strike="noStrike" err="1">
                <a:solidFill>
                  <a:srgbClr val="24292E"/>
                </a:solidFill>
                <a:effectLst/>
                <a:latin typeface="-apple-system"/>
              </a:rPr>
              <a:t>btf</a:t>
            </a:r>
            <a:r>
              <a:rPr lang="en-IN" b="0" i="0" u="none" strike="noStrike">
                <a:solidFill>
                  <a:srgbClr val="24292E"/>
                </a:solidFill>
                <a:effectLst/>
                <a:latin typeface="-apple-system"/>
              </a:rPr>
              <a:t>/</a:t>
            </a:r>
            <a:r>
              <a:rPr lang="en-IN" b="0" i="0" u="none" strike="noStrike" err="1">
                <a:solidFill>
                  <a:srgbClr val="24292E"/>
                </a:solidFill>
                <a:effectLst/>
                <a:latin typeface="-apple-system"/>
              </a:rPr>
              <a:t>vmlinux</a:t>
            </a:r>
            <a:r>
              <a:rPr lang="en-IN" b="0" i="0" u="none" strike="noStrike">
                <a:solidFill>
                  <a:srgbClr val="24292E"/>
                </a:solidFill>
                <a:effectLst/>
                <a:latin typeface="-apple-system"/>
              </a:rPr>
              <a:t> format c &gt; </a:t>
            </a:r>
            <a:r>
              <a:rPr lang="en-IN" b="0" i="0" u="none" strike="noStrike" err="1">
                <a:solidFill>
                  <a:srgbClr val="24292E"/>
                </a:solidFill>
                <a:effectLst/>
                <a:latin typeface="-apple-system"/>
              </a:rPr>
              <a:t>vmlinux.h</a:t>
            </a:r>
            <a:r>
              <a:rPr lang="en-IN" b="0" i="0" u="none" strike="noStrike">
                <a:solidFill>
                  <a:srgbClr val="24292E"/>
                </a:solidFill>
                <a:effectLst/>
                <a:latin typeface="-apple-system"/>
              </a:rPr>
              <a:t>. </a:t>
            </a:r>
          </a:p>
          <a:p>
            <a:pPr marL="685800" lvl="1" indent="-228600">
              <a:buAutoNum type="arabicPeriod"/>
            </a:pPr>
            <a:r>
              <a:rPr lang="en-IN" b="0" i="0" u="none" strike="noStrike">
                <a:solidFill>
                  <a:srgbClr val="24292E"/>
                </a:solidFill>
                <a:effectLst/>
                <a:latin typeface="-apple-system"/>
              </a:rPr>
              <a:t>Kernel also exposes this self-describing authoritative BTF information (defining, among other things, exact struct layouts) through </a:t>
            </a:r>
            <a:r>
              <a:rPr lang="en-IN" b="0" i="0" u="none" strike="noStrike" err="1">
                <a:solidFill>
                  <a:srgbClr val="24292E"/>
                </a:solidFill>
                <a:effectLst/>
                <a:latin typeface="-apple-system"/>
              </a:rPr>
              <a:t>sysfs</a:t>
            </a:r>
            <a:r>
              <a:rPr lang="en-IN" b="0" i="0" u="none" strike="noStrike">
                <a:solidFill>
                  <a:srgbClr val="24292E"/>
                </a:solidFill>
                <a:effectLst/>
                <a:latin typeface="-apple-system"/>
              </a:rPr>
              <a:t> at </a:t>
            </a:r>
            <a:r>
              <a:rPr lang="en-IN"/>
              <a:t>/sys/kernel/</a:t>
            </a:r>
            <a:r>
              <a:rPr lang="en-IN" err="1"/>
              <a:t>btf</a:t>
            </a:r>
            <a:r>
              <a:rPr lang="en-IN"/>
              <a:t>/</a:t>
            </a:r>
            <a:r>
              <a:rPr lang="en-IN" err="1"/>
              <a:t>vmlinux</a:t>
            </a:r>
            <a:r>
              <a:rPr lang="en-IN" b="0" i="0" u="none" strike="noStrike">
                <a:solidFill>
                  <a:srgbClr val="24292E"/>
                </a:solidFill>
                <a:effectLst/>
                <a:latin typeface="-apple-system"/>
              </a:rPr>
              <a:t>.</a:t>
            </a:r>
            <a:endParaRPr lang="en-US" b="0" i="0" u="none" strike="noStrike">
              <a:solidFill>
                <a:srgbClr val="24292E"/>
              </a:solidFill>
              <a:effectLst/>
              <a:latin typeface="-apple-system"/>
            </a:endParaRPr>
          </a:p>
          <a:p>
            <a:pPr marL="685800" lvl="1" indent="-228600">
              <a:buAutoNum type="arabicPeriod"/>
            </a:pPr>
            <a:r>
              <a:rPr lang="en-IN" b="0" i="0" u="none" strike="noStrike">
                <a:solidFill>
                  <a:srgbClr val="24292E"/>
                </a:solidFill>
                <a:effectLst/>
                <a:latin typeface="-apple-system"/>
              </a:rPr>
              <a:t>You'll get a </a:t>
            </a:r>
            <a:r>
              <a:rPr lang="en-IN" b="0" i="0" u="none" strike="noStrike" err="1">
                <a:solidFill>
                  <a:srgbClr val="24292E"/>
                </a:solidFill>
                <a:effectLst/>
                <a:latin typeface="-apple-system"/>
              </a:rPr>
              <a:t>compilable</a:t>
            </a:r>
            <a:r>
              <a:rPr lang="en-IN" b="0" i="0" u="none" strike="noStrike">
                <a:solidFill>
                  <a:srgbClr val="24292E"/>
                </a:solidFill>
                <a:effectLst/>
                <a:latin typeface="-apple-system"/>
              </a:rPr>
              <a:t> C header file (we usually refer to it as "</a:t>
            </a:r>
            <a:r>
              <a:rPr lang="en-IN" b="1" i="0" u="none" strike="noStrike" err="1">
                <a:solidFill>
                  <a:srgbClr val="24292E"/>
                </a:solidFill>
                <a:effectLst/>
                <a:latin typeface="-apple-system"/>
              </a:rPr>
              <a:t>vmlinux.h</a:t>
            </a:r>
            <a:r>
              <a:rPr lang="en-IN" b="0" i="0" u="none" strike="noStrike">
                <a:solidFill>
                  <a:srgbClr val="24292E"/>
                </a:solidFill>
                <a:effectLst/>
                <a:latin typeface="-apple-system"/>
              </a:rPr>
              <a:t>") with all kernel types. And by “all” we mean </a:t>
            </a:r>
            <a:r>
              <a:rPr lang="en-IN" b="1" i="0" u="none" strike="noStrike">
                <a:solidFill>
                  <a:srgbClr val="24292E"/>
                </a:solidFill>
                <a:effectLst/>
                <a:latin typeface="-apple-system"/>
              </a:rPr>
              <a:t>all</a:t>
            </a:r>
            <a:r>
              <a:rPr lang="en-IN" b="0" i="0" u="none" strike="noStrike">
                <a:solidFill>
                  <a:srgbClr val="24292E"/>
                </a:solidFill>
                <a:effectLst/>
                <a:latin typeface="-apple-system"/>
              </a:rPr>
              <a:t>: including those that are never exposed through headers provided by </a:t>
            </a:r>
            <a:r>
              <a:rPr lang="en-IN"/>
              <a:t>kernel-</a:t>
            </a:r>
            <a:r>
              <a:rPr lang="en-IN" err="1"/>
              <a:t>devel</a:t>
            </a:r>
            <a:r>
              <a:rPr lang="en-IN" b="0" i="0" u="none" strike="noStrike">
                <a:solidFill>
                  <a:srgbClr val="24292E"/>
                </a:solidFill>
                <a:effectLst/>
                <a:latin typeface="-apple-system"/>
              </a:rPr>
              <a:t> package</a:t>
            </a:r>
            <a:endParaRPr lang="en-US" b="0" i="0" u="none" strike="noStrike">
              <a:solidFill>
                <a:srgbClr val="24292E"/>
              </a:solidFill>
              <a:effectLst/>
              <a:latin typeface="-apple-system"/>
            </a:endParaRPr>
          </a:p>
          <a:p>
            <a:pPr marL="228600" indent="-228600">
              <a:buAutoNum type="arabicPeriod"/>
            </a:pPr>
            <a:endParaRPr lang="en-US" b="0" i="0" u="none" strike="noStrike">
              <a:solidFill>
                <a:srgbClr val="24292E"/>
              </a:solidFill>
              <a:effectLst/>
              <a:latin typeface="-apple-system"/>
            </a:endParaRPr>
          </a:p>
          <a:p>
            <a:pPr marL="228600" indent="-228600">
              <a:buAutoNum type="arabicPeriod"/>
            </a:pPr>
            <a:endParaRPr lang="en-IN" b="0" i="0" u="none" strike="noStrike">
              <a:solidFill>
                <a:srgbClr val="24292E"/>
              </a:solidFill>
              <a:effectLst/>
              <a:latin typeface="-apple-system"/>
            </a:endParaRPr>
          </a:p>
        </p:txBody>
      </p:sp>
      <p:sp>
        <p:nvSpPr>
          <p:cNvPr id="4" name="Slide Number Placeholder 3"/>
          <p:cNvSpPr>
            <a:spLocks noGrp="1"/>
          </p:cNvSpPr>
          <p:nvPr>
            <p:ph type="sldNum" sz="quarter" idx="5"/>
          </p:nvPr>
        </p:nvSpPr>
        <p:spPr/>
        <p:txBody>
          <a:bodyPr/>
          <a:lstStyle/>
          <a:p>
            <a:fld id="{CD4E6B97-59C0-A647-BA60-EB488A3EE90C}" type="slidenum">
              <a:rPr lang="en-US" smtClean="0"/>
              <a:t>66</a:t>
            </a:fld>
            <a:endParaRPr lang="en-US"/>
          </a:p>
        </p:txBody>
      </p:sp>
    </p:spTree>
    <p:extLst>
      <p:ext uri="{BB962C8B-B14F-4D97-AF65-F5344CB8AC3E}">
        <p14:creationId xmlns:p14="http://schemas.microsoft.com/office/powerpoint/2010/main" val="33083830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a:solidFill>
                  <a:srgbClr val="0E2B8F"/>
                </a:solidFill>
                <a:effectLst/>
                <a:latin typeface="Work Sans" panose="020F0502020204030204" pitchFamily="34" charset="0"/>
              </a:rPr>
              <a:t>The Internet Protocol Security (IPsec) is a </a:t>
            </a:r>
            <a:r>
              <a:rPr lang="en-IN" b="1" i="0">
                <a:solidFill>
                  <a:srgbClr val="0E2B8F"/>
                </a:solidFill>
                <a:effectLst/>
                <a:latin typeface="Work Sans" panose="020F0502020204030204" pitchFamily="34" charset="0"/>
              </a:rPr>
              <a:t>network protocol suite that enables secure communications between two devices</a:t>
            </a:r>
            <a:r>
              <a:rPr lang="en-IN" b="0" i="0">
                <a:solidFill>
                  <a:srgbClr val="0E2B8F"/>
                </a:solidFill>
                <a:effectLst/>
                <a:latin typeface="Work Sans" panose="020F0502020204030204" pitchFamily="34" charset="0"/>
              </a:rPr>
              <a:t> over IP networks.</a:t>
            </a:r>
          </a:p>
          <a:p>
            <a:pPr algn="l"/>
            <a:r>
              <a:rPr lang="en-IN" b="1" i="0">
                <a:effectLst/>
                <a:latin typeface="Work Sans" pitchFamily="2" charset="77"/>
              </a:rPr>
              <a:t>IPsec </a:t>
            </a:r>
            <a:r>
              <a:rPr lang="en-IN" b="1" i="0" err="1">
                <a:effectLst/>
                <a:latin typeface="Work Sans" pitchFamily="2" charset="77"/>
              </a:rPr>
              <a:t>tunneling</a:t>
            </a:r>
            <a:r>
              <a:rPr lang="en-IN" b="1" i="0">
                <a:effectLst/>
                <a:latin typeface="Work Sans" pitchFamily="2" charset="77"/>
              </a:rPr>
              <a:t> mode </a:t>
            </a:r>
            <a:r>
              <a:rPr lang="en-IN" b="0" i="0">
                <a:effectLst/>
                <a:latin typeface="Work Sans" pitchFamily="2" charset="77"/>
              </a:rPr>
              <a:t>encrypts and authenticates the entire data packet. The packet is encapsulated into another one so it is eligible for changing an IP header.</a:t>
            </a:r>
          </a:p>
          <a:p>
            <a:br>
              <a:rPr lang="en-IN"/>
            </a:br>
            <a:r>
              <a:rPr lang="en-IN" b="0" i="0">
                <a:solidFill>
                  <a:srgbClr val="0E2B8F"/>
                </a:solidFill>
                <a:effectLst/>
                <a:latin typeface="Work Sans" pitchFamily="2" charset="77"/>
              </a:rPr>
              <a:t>An </a:t>
            </a:r>
            <a:r>
              <a:rPr lang="en-IN" b="1" i="0">
                <a:solidFill>
                  <a:srgbClr val="0E2B8F"/>
                </a:solidFill>
                <a:effectLst/>
                <a:latin typeface="Work Sans" pitchFamily="2" charset="77"/>
              </a:rPr>
              <a:t>IPsec VPN tunnel enables creating virtual private networks</a:t>
            </a:r>
            <a:r>
              <a:rPr lang="en-IN" b="0" i="0">
                <a:solidFill>
                  <a:srgbClr val="0E2B8F"/>
                </a:solidFill>
                <a:effectLst/>
                <a:latin typeface="Work Sans" pitchFamily="2" charset="77"/>
              </a:rPr>
              <a:t> (both site-to-site VPN and remote access VPN) and is used far more frequently than transit mode.</a:t>
            </a:r>
          </a:p>
          <a:p>
            <a:endParaRPr lang="en-IN" b="0" i="0">
              <a:solidFill>
                <a:srgbClr val="0E2B8F"/>
              </a:solidFill>
              <a:effectLst/>
              <a:latin typeface="Work Sans" pitchFamily="2" charset="77"/>
            </a:endParaRPr>
          </a:p>
          <a:p>
            <a:r>
              <a:rPr lang="en-US" b="0" i="0">
                <a:solidFill>
                  <a:srgbClr val="0E2B8F"/>
                </a:solidFill>
                <a:effectLst/>
                <a:latin typeface="Work Sans" pitchFamily="2" charset="77"/>
              </a:rPr>
              <a:t>IPSec works at the IP layer.</a:t>
            </a:r>
            <a:r>
              <a:rPr lang="en-IN" b="0" i="0">
                <a:solidFill>
                  <a:srgbClr val="0E2B8F"/>
                </a:solidFill>
                <a:effectLst/>
                <a:latin typeface="Work Sans" pitchFamily="2" charset="77"/>
              </a:rPr>
              <a:t> SSL tunnels work over the https/application layer.</a:t>
            </a:r>
          </a:p>
          <a:p>
            <a:endParaRPr lang="en-US" b="0" i="0">
              <a:solidFill>
                <a:srgbClr val="0E2B8F"/>
              </a:solidFill>
              <a:effectLst/>
              <a:latin typeface="Work Sans" pitchFamily="2" charset="77"/>
            </a:endParaRPr>
          </a:p>
          <a:p>
            <a:r>
              <a:rPr lang="en-US" b="0" i="0">
                <a:solidFill>
                  <a:srgbClr val="0E2B8F"/>
                </a:solidFill>
                <a:effectLst/>
                <a:latin typeface="Work Sans" pitchFamily="2" charset="77"/>
              </a:rPr>
              <a:t>https://</a:t>
            </a:r>
            <a:r>
              <a:rPr lang="en-US" b="0" i="0" err="1">
                <a:solidFill>
                  <a:srgbClr val="0E2B8F"/>
                </a:solidFill>
                <a:effectLst/>
                <a:latin typeface="Work Sans" pitchFamily="2" charset="77"/>
              </a:rPr>
              <a:t>docs.cilium.io</a:t>
            </a:r>
            <a:r>
              <a:rPr lang="en-US" b="0" i="0">
                <a:solidFill>
                  <a:srgbClr val="0E2B8F"/>
                </a:solidFill>
                <a:effectLst/>
                <a:latin typeface="Work Sans" pitchFamily="2" charset="77"/>
              </a:rPr>
              <a:t>/</a:t>
            </a:r>
            <a:r>
              <a:rPr lang="en-US" b="0" i="0" err="1">
                <a:solidFill>
                  <a:srgbClr val="0E2B8F"/>
                </a:solidFill>
                <a:effectLst/>
                <a:latin typeface="Work Sans" pitchFamily="2" charset="77"/>
              </a:rPr>
              <a:t>en</a:t>
            </a:r>
            <a:r>
              <a:rPr lang="en-US" b="0" i="0">
                <a:solidFill>
                  <a:srgbClr val="0E2B8F"/>
                </a:solidFill>
                <a:effectLst/>
                <a:latin typeface="Work Sans" pitchFamily="2" charset="77"/>
              </a:rPr>
              <a:t>/stable/security/network/encryption-</a:t>
            </a:r>
            <a:r>
              <a:rPr lang="en-US" b="0" i="0" err="1">
                <a:solidFill>
                  <a:srgbClr val="0E2B8F"/>
                </a:solidFill>
                <a:effectLst/>
                <a:latin typeface="Work Sans" pitchFamily="2" charset="77"/>
              </a:rPr>
              <a:t>wireguard</a:t>
            </a:r>
            <a:r>
              <a:rPr lang="en-US" b="0" i="0">
                <a:solidFill>
                  <a:srgbClr val="0E2B8F"/>
                </a:solidFill>
                <a:effectLst/>
                <a:latin typeface="Work Sans" pitchFamily="2" charset="77"/>
              </a:rPr>
              <a:t>/</a:t>
            </a:r>
          </a:p>
          <a:p>
            <a:endParaRPr lang="en-US" b="0" i="0">
              <a:solidFill>
                <a:srgbClr val="0E2B8F"/>
              </a:solidFill>
              <a:effectLst/>
              <a:latin typeface="Work Sans" pitchFamily="2" charset="77"/>
            </a:endParaRPr>
          </a:p>
          <a:p>
            <a:endParaRPr lang="en-US" b="0" i="0">
              <a:solidFill>
                <a:srgbClr val="0E2B8F"/>
              </a:solidFill>
              <a:effectLst/>
              <a:latin typeface="Work Sans" pitchFamily="2"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a:solidFill>
                  <a:srgbClr val="000000"/>
                </a:solidFill>
                <a:effectLst/>
                <a:latin typeface="Inter"/>
              </a:rPr>
              <a:t>Packets are not encrypted when they are destined to the same node from which they were sent. This </a:t>
            </a:r>
            <a:r>
              <a:rPr lang="en-IN" b="0" i="0" err="1">
                <a:solidFill>
                  <a:srgbClr val="000000"/>
                </a:solidFill>
                <a:effectLst/>
                <a:latin typeface="Inter"/>
              </a:rPr>
              <a:t>behavior</a:t>
            </a:r>
            <a:r>
              <a:rPr lang="en-IN" b="0" i="0">
                <a:solidFill>
                  <a:srgbClr val="000000"/>
                </a:solidFill>
                <a:effectLst/>
                <a:latin typeface="Inter"/>
              </a:rPr>
              <a:t> is intended. Encryption would provide no benefits in that case, given that the raw traffic can be observed on the node anyway</a:t>
            </a:r>
          </a:p>
          <a:p>
            <a:endParaRPr lang="en-US" b="0" i="0">
              <a:solidFill>
                <a:srgbClr val="0E2B8F"/>
              </a:solidFill>
              <a:effectLst/>
              <a:latin typeface="Work Sans" pitchFamily="2" charset="77"/>
            </a:endParaRPr>
          </a:p>
        </p:txBody>
      </p:sp>
      <p:sp>
        <p:nvSpPr>
          <p:cNvPr id="4" name="Slide Number Placeholder 3"/>
          <p:cNvSpPr>
            <a:spLocks noGrp="1"/>
          </p:cNvSpPr>
          <p:nvPr>
            <p:ph type="sldNum" sz="quarter" idx="5"/>
          </p:nvPr>
        </p:nvSpPr>
        <p:spPr/>
        <p:txBody>
          <a:bodyPr/>
          <a:lstStyle/>
          <a:p>
            <a:fld id="{CD4E6B97-59C0-A647-BA60-EB488A3EE90C}" type="slidenum">
              <a:rPr lang="en-US" smtClean="0"/>
              <a:t>67</a:t>
            </a:fld>
            <a:endParaRPr lang="en-US"/>
          </a:p>
        </p:txBody>
      </p:sp>
    </p:spTree>
    <p:extLst>
      <p:ext uri="{BB962C8B-B14F-4D97-AF65-F5344CB8AC3E}">
        <p14:creationId xmlns:p14="http://schemas.microsoft.com/office/powerpoint/2010/main" val="25756054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68</a:t>
            </a:fld>
            <a:endParaRPr lang="en-US"/>
          </a:p>
        </p:txBody>
      </p:sp>
    </p:spTree>
    <p:extLst>
      <p:ext uri="{BB962C8B-B14F-4D97-AF65-F5344CB8AC3E}">
        <p14:creationId xmlns:p14="http://schemas.microsoft.com/office/powerpoint/2010/main" val="7229519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Execve</a:t>
            </a:r>
            <a:r>
              <a:rPr lang="en-US"/>
              <a:t>() is just an example. It could be any kernel </a:t>
            </a:r>
            <a:r>
              <a:rPr lang="en-US" err="1"/>
              <a:t>syscall</a:t>
            </a:r>
            <a:r>
              <a:rPr lang="en-US"/>
              <a:t>, with some restrictions. </a:t>
            </a:r>
          </a:p>
          <a:p>
            <a:r>
              <a:rPr lang="en-IN" dirty="0"/>
              <a:t>For security and stability reasons, these helper functions must be pre-defined by the kernel</a:t>
            </a:r>
            <a:endParaRPr lang="en-US"/>
          </a:p>
          <a:p>
            <a:endParaRPr lang="en-IN" dirty="0"/>
          </a:p>
          <a:p>
            <a:r>
              <a:rPr lang="en-IN" dirty="0">
                <a:hlinkClick r:id="rId3"/>
              </a:rPr>
              <a:t>https://www.collabora.com/news-and-blog/blog/2019/04/05/an-ebpf-overview-part-1-introduction/</a:t>
            </a:r>
            <a:endParaRPr lang="en-IN"/>
          </a:p>
          <a:p>
            <a:r>
              <a:rPr lang="en-IN" dirty="0">
                <a:hlinkClick r:id="rId4"/>
              </a:rPr>
              <a:t>https://lwn.net/Articles/740157/</a:t>
            </a:r>
            <a:endParaRPr lang="en-IN"/>
          </a:p>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10</a:t>
            </a:fld>
            <a:endParaRPr lang="en-US"/>
          </a:p>
        </p:txBody>
      </p:sp>
    </p:spTree>
    <p:extLst>
      <p:ext uri="{BB962C8B-B14F-4D97-AF65-F5344CB8AC3E}">
        <p14:creationId xmlns:p14="http://schemas.microsoft.com/office/powerpoint/2010/main" val="2210859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(Application of/using </a:t>
            </a:r>
            <a:r>
              <a:rPr lang="en-US" err="1"/>
              <a:t>eBPF</a:t>
            </a:r>
            <a:r>
              <a:rPr lang="en-US"/>
              <a:t>)</a:t>
            </a:r>
          </a:p>
          <a:p>
            <a:r>
              <a:rPr lang="en-US"/>
              <a:t>Falco: Collect data from multiple sources and detect threats – like k8s audit logs, kernel </a:t>
            </a:r>
            <a:r>
              <a:rPr lang="en-US" err="1"/>
              <a:t>syscalls</a:t>
            </a:r>
            <a:r>
              <a:rPr lang="en-US"/>
              <a:t>, cloud events</a:t>
            </a:r>
          </a:p>
          <a:p>
            <a:r>
              <a:rPr lang="en-US"/>
              <a:t>Katran: load balancer from Meta</a:t>
            </a:r>
          </a:p>
          <a:p>
            <a:r>
              <a:rPr lang="en-US"/>
              <a:t>Pixie: observability tool for collecting telemetry data from k8s</a:t>
            </a:r>
          </a:p>
          <a:p>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11</a:t>
            </a:fld>
            <a:endParaRPr lang="en-US"/>
          </a:p>
        </p:txBody>
      </p:sp>
    </p:spTree>
    <p:extLst>
      <p:ext uri="{BB962C8B-B14F-4D97-AF65-F5344CB8AC3E}">
        <p14:creationId xmlns:p14="http://schemas.microsoft.com/office/powerpoint/2010/main" val="11505793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b="1" dirty="0" err="1">
                <a:solidFill>
                  <a:srgbClr val="007020"/>
                </a:solidFill>
                <a:effectLst/>
              </a:rPr>
              <a:t>enum</a:t>
            </a:r>
            <a:r>
              <a:rPr lang="en-IN" dirty="0"/>
              <a:t> </a:t>
            </a:r>
            <a:r>
              <a:rPr lang="en-IN" dirty="0" err="1">
                <a:effectLst/>
              </a:rPr>
              <a:t>bpf_map_type</a:t>
            </a:r>
            <a:r>
              <a:rPr lang="en-IN" dirty="0"/>
              <a:t> </a:t>
            </a:r>
            <a:r>
              <a:rPr lang="en-IN" dirty="0">
                <a:effectLst/>
              </a:rPr>
              <a:t>{</a:t>
            </a:r>
            <a:r>
              <a:rPr lang="en-IN" dirty="0"/>
              <a:t> </a:t>
            </a:r>
            <a:r>
              <a:rPr lang="en-IN" dirty="0">
                <a:effectLst/>
              </a:rPr>
              <a:t>BPF_MAP_TYPE_UNSPEC,</a:t>
            </a:r>
            <a:r>
              <a:rPr lang="en-IN" dirty="0"/>
              <a:t> </a:t>
            </a:r>
            <a:r>
              <a:rPr lang="en-IN" dirty="0">
                <a:effectLst/>
              </a:rPr>
              <a:t>BPF_MAP_TYPE_HASH,</a:t>
            </a:r>
            <a:r>
              <a:rPr lang="en-IN" dirty="0"/>
              <a:t> </a:t>
            </a:r>
            <a:r>
              <a:rPr lang="en-IN" dirty="0">
                <a:effectLst/>
              </a:rPr>
              <a:t>BPF_MAP_TYPE_ARRAY,</a:t>
            </a:r>
            <a:r>
              <a:rPr lang="en-IN" dirty="0"/>
              <a:t> </a:t>
            </a:r>
            <a:r>
              <a:rPr lang="en-IN" dirty="0">
                <a:effectLst/>
              </a:rPr>
              <a:t>BPF_MAP_TYPE_PROG_ARRAY,</a:t>
            </a:r>
            <a:r>
              <a:rPr lang="en-IN" dirty="0"/>
              <a:t> </a:t>
            </a:r>
            <a:r>
              <a:rPr lang="en-IN" dirty="0">
                <a:effectLst/>
              </a:rPr>
              <a:t>BPF_MAP_TYPE_PERF_EVENT_ARRAY,</a:t>
            </a:r>
            <a:r>
              <a:rPr lang="en-IN" dirty="0"/>
              <a:t> </a:t>
            </a:r>
            <a:r>
              <a:rPr lang="en-IN" dirty="0">
                <a:effectLst/>
              </a:rPr>
              <a:t>BPF_MAP_TYPE_PERCPU_HASH,</a:t>
            </a:r>
            <a:r>
              <a:rPr lang="en-IN" dirty="0"/>
              <a:t> </a:t>
            </a:r>
            <a:r>
              <a:rPr lang="en-IN" dirty="0">
                <a:effectLst/>
              </a:rPr>
              <a:t>BPF_MAP_TYPE_PERCPU_ARRAY,</a:t>
            </a:r>
            <a:r>
              <a:rPr lang="en-IN" dirty="0"/>
              <a:t> </a:t>
            </a:r>
            <a:r>
              <a:rPr lang="en-IN" dirty="0">
                <a:effectLst/>
              </a:rPr>
              <a:t>BPF_MAP_TYPE_STACK_TRACE,</a:t>
            </a:r>
            <a:r>
              <a:rPr lang="en-IN" dirty="0"/>
              <a:t> </a:t>
            </a:r>
            <a:r>
              <a:rPr lang="en-IN" dirty="0">
                <a:effectLst/>
              </a:rPr>
              <a:t>BPF_MAP_TYPE_CGROUP_ARRAY,</a:t>
            </a:r>
            <a:r>
              <a:rPr lang="en-IN" dirty="0"/>
              <a:t> </a:t>
            </a:r>
            <a:r>
              <a:rPr lang="en-IN" dirty="0">
                <a:effectLst/>
              </a:rPr>
              <a:t>BPF_MAP_TYPE_LRU_HASH,</a:t>
            </a:r>
            <a:r>
              <a:rPr lang="en-IN" dirty="0"/>
              <a:t> </a:t>
            </a:r>
            <a:r>
              <a:rPr lang="en-IN" dirty="0">
                <a:effectLst/>
              </a:rPr>
              <a:t>BPF_MAP_TYPE_LRU_PERCPU_HASH,</a:t>
            </a:r>
            <a:r>
              <a:rPr lang="en-IN" dirty="0"/>
              <a:t> </a:t>
            </a:r>
            <a:r>
              <a:rPr lang="en-IN" dirty="0">
                <a:effectLst/>
              </a:rPr>
              <a:t>};</a:t>
            </a:r>
            <a:endParaRPr lang="en-US" dirty="0">
              <a:solidFill>
                <a:schemeClr val="tx1"/>
              </a:solidFill>
            </a:endParaRPr>
          </a:p>
          <a:p>
            <a:endParaRPr lang="en-US"/>
          </a:p>
          <a:p>
            <a:r>
              <a:rPr lang="en-US" dirty="0">
                <a:hlinkClick r:id="rId3"/>
              </a:rPr>
              <a:t>https://prototype-kernel.readthedocs.io/en/latest/bpf/ebpf_maps.html</a:t>
            </a:r>
            <a:endParaRPr lang="en-US" dirty="0"/>
          </a:p>
          <a:p>
            <a:endParaRPr lang="en-US"/>
          </a:p>
          <a:p>
            <a:r>
              <a:rPr lang="en-US" dirty="0">
                <a:hlinkClick r:id="rId4"/>
              </a:rPr>
              <a:t>https://lwn.net/Articles/779120/</a:t>
            </a:r>
            <a:endParaRPr lang="en-US"/>
          </a:p>
          <a:p>
            <a:endParaRPr lang="en-US" dirty="0"/>
          </a:p>
        </p:txBody>
      </p:sp>
      <p:sp>
        <p:nvSpPr>
          <p:cNvPr id="4" name="Slide Number Placeholder 3"/>
          <p:cNvSpPr>
            <a:spLocks noGrp="1"/>
          </p:cNvSpPr>
          <p:nvPr>
            <p:ph type="sldNum" sz="quarter" idx="5"/>
          </p:nvPr>
        </p:nvSpPr>
        <p:spPr/>
        <p:txBody>
          <a:bodyPr/>
          <a:lstStyle/>
          <a:p>
            <a:fld id="{CD4E6B97-59C0-A647-BA60-EB488A3EE90C}" type="slidenum">
              <a:rPr lang="en-US" smtClean="0"/>
              <a:t>13</a:t>
            </a:fld>
            <a:endParaRPr lang="en-US"/>
          </a:p>
        </p:txBody>
      </p:sp>
    </p:spTree>
    <p:extLst>
      <p:ext uri="{BB962C8B-B14F-4D97-AF65-F5344CB8AC3E}">
        <p14:creationId xmlns:p14="http://schemas.microsoft.com/office/powerpoint/2010/main" val="3226539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www.oreilly.com</a:t>
            </a:r>
            <a:r>
              <a:rPr lang="en-US"/>
              <a:t>/library/view/learning-</a:t>
            </a:r>
            <a:r>
              <a:rPr lang="en-US" err="1"/>
              <a:t>ebpf</a:t>
            </a:r>
            <a:r>
              <a:rPr lang="en-US"/>
              <a:t>/9781098135119/ch04.html</a:t>
            </a:r>
          </a:p>
          <a:p>
            <a:endParaRPr lang="en-US"/>
          </a:p>
          <a:p>
            <a:r>
              <a:rPr lang="en-US"/>
              <a:t>https://</a:t>
            </a:r>
            <a:r>
              <a:rPr lang="en-US" err="1"/>
              <a:t>github.com</a:t>
            </a:r>
            <a:r>
              <a:rPr lang="en-US"/>
              <a:t>/</a:t>
            </a:r>
            <a:r>
              <a:rPr lang="en-US" err="1"/>
              <a:t>iovisor</a:t>
            </a:r>
            <a:r>
              <a:rPr lang="en-US"/>
              <a:t>/bcc/blob/master/docs/</a:t>
            </a:r>
            <a:r>
              <a:rPr lang="en-US" err="1"/>
              <a:t>reference_guide.md</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14</a:t>
            </a:fld>
            <a:endParaRPr lang="en-US"/>
          </a:p>
        </p:txBody>
      </p:sp>
    </p:spTree>
    <p:extLst>
      <p:ext uri="{BB962C8B-B14F-4D97-AF65-F5344CB8AC3E}">
        <p14:creationId xmlns:p14="http://schemas.microsoft.com/office/powerpoint/2010/main" val="1283894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https://cybersecurity-magazine.com/the-power-of-ebpf-for-cloud-native-systems/#:~:text=eBPF%20enables%20programs%20to%20run,workload%20disruption%20and%20node%20reboot.</a:t>
            </a:r>
            <a:endParaRPr lang="en-US"/>
          </a:p>
        </p:txBody>
      </p:sp>
      <p:sp>
        <p:nvSpPr>
          <p:cNvPr id="4" name="Slide Number Placeholder 3"/>
          <p:cNvSpPr>
            <a:spLocks noGrp="1"/>
          </p:cNvSpPr>
          <p:nvPr>
            <p:ph type="sldNum" sz="quarter" idx="5"/>
          </p:nvPr>
        </p:nvSpPr>
        <p:spPr/>
        <p:txBody>
          <a:bodyPr/>
          <a:lstStyle/>
          <a:p>
            <a:fld id="{CD4E6B97-59C0-A647-BA60-EB488A3EE90C}" type="slidenum">
              <a:rPr lang="en-US" smtClean="0"/>
              <a:t>17</a:t>
            </a:fld>
            <a:endParaRPr lang="en-US"/>
          </a:p>
        </p:txBody>
      </p:sp>
    </p:spTree>
    <p:extLst>
      <p:ext uri="{BB962C8B-B14F-4D97-AF65-F5344CB8AC3E}">
        <p14:creationId xmlns:p14="http://schemas.microsoft.com/office/powerpoint/2010/main" val="3644614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GB"/>
              <a:t>Click to edit Master title style</a:t>
            </a:r>
            <a:endParaRPr lang="en-US"/>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26DEE6C0-D969-C44A-BAEA-D80BB84D9BFF}" type="datetime1">
              <a:rPr lang="en-IN" smtClean="0"/>
              <a:t>10-11-2024</a:t>
            </a:fld>
            <a:endParaRPr lang="en-US"/>
          </a:p>
        </p:txBody>
      </p:sp>
      <p:sp>
        <p:nvSpPr>
          <p:cNvPr id="5" name="Footer Placeholder 4"/>
          <p:cNvSpPr>
            <a:spLocks noGrp="1"/>
          </p:cNvSpPr>
          <p:nvPr>
            <p:ph type="ftr" sz="quarter" idx="11"/>
          </p:nvPr>
        </p:nvSpPr>
        <p:spPr/>
        <p:txBody>
          <a:bodyPr/>
          <a:lstStyle/>
          <a:p>
            <a:r>
              <a:rPr lang="en-US"/>
              <a:t>Cisco Confidential 2024</a:t>
            </a:r>
          </a:p>
        </p:txBody>
      </p:sp>
      <p:sp>
        <p:nvSpPr>
          <p:cNvPr id="6" name="Slide Number Placeholder 5"/>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2938279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CF164C1A-F5D7-DB4A-9FB0-7CB1BF62DCFD}" type="datetime1">
              <a:rPr lang="en-IN" smtClean="0"/>
              <a:t>10-11-2024</a:t>
            </a:fld>
            <a:endParaRPr lang="en-US"/>
          </a:p>
        </p:txBody>
      </p:sp>
      <p:sp>
        <p:nvSpPr>
          <p:cNvPr id="8" name="Footer Placeholder 7"/>
          <p:cNvSpPr>
            <a:spLocks noGrp="1"/>
          </p:cNvSpPr>
          <p:nvPr>
            <p:ph type="ftr" sz="quarter" idx="11"/>
          </p:nvPr>
        </p:nvSpPr>
        <p:spPr/>
        <p:txBody>
          <a:bodyPr/>
          <a:lstStyle/>
          <a:p>
            <a:r>
              <a:rPr lang="en-US"/>
              <a:t>Cisco Confidential 2024</a:t>
            </a:r>
          </a:p>
        </p:txBody>
      </p:sp>
      <p:sp>
        <p:nvSpPr>
          <p:cNvPr id="9" name="Slide Number Placeholder 8"/>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1551837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F2FF65FC-B7CA-CD4F-8127-945A2D214D38}" type="datetime1">
              <a:rPr lang="en-IN" smtClean="0"/>
              <a:t>10-11-2024</a:t>
            </a:fld>
            <a:endParaRPr lang="en-US"/>
          </a:p>
        </p:txBody>
      </p:sp>
      <p:sp>
        <p:nvSpPr>
          <p:cNvPr id="8" name="Footer Placeholder 7"/>
          <p:cNvSpPr>
            <a:spLocks noGrp="1"/>
          </p:cNvSpPr>
          <p:nvPr>
            <p:ph type="ftr" sz="quarter" idx="11"/>
          </p:nvPr>
        </p:nvSpPr>
        <p:spPr/>
        <p:txBody>
          <a:bodyPr/>
          <a:lstStyle/>
          <a:p>
            <a:r>
              <a:rPr lang="en-US"/>
              <a:t>Cisco Confidential 2024</a:t>
            </a:r>
          </a:p>
        </p:txBody>
      </p:sp>
      <p:sp>
        <p:nvSpPr>
          <p:cNvPr id="9" name="Slide Number Placeholder 8"/>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3396732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F60E0F6-68DA-5B48-BCB0-F296EB91F742}" type="datetime1">
              <a:rPr lang="en-IN" smtClean="0"/>
              <a:t>10-11-2024</a:t>
            </a:fld>
            <a:endParaRPr lang="en-US"/>
          </a:p>
        </p:txBody>
      </p:sp>
      <p:sp>
        <p:nvSpPr>
          <p:cNvPr id="5" name="Footer Placeholder 4"/>
          <p:cNvSpPr>
            <a:spLocks noGrp="1"/>
          </p:cNvSpPr>
          <p:nvPr>
            <p:ph type="ftr" sz="quarter" idx="11"/>
          </p:nvPr>
        </p:nvSpPr>
        <p:spPr/>
        <p:txBody>
          <a:bodyPr/>
          <a:lstStyle/>
          <a:p>
            <a:r>
              <a:rPr lang="en-US"/>
              <a:t>Cisco Confidential 2024</a:t>
            </a:r>
          </a:p>
        </p:txBody>
      </p:sp>
      <p:sp>
        <p:nvSpPr>
          <p:cNvPr id="6" name="Slide Number Placeholder 5"/>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3785321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GB"/>
              <a:t>Click to edit Master title style</a:t>
            </a:r>
            <a:endParaRPr lang="en-US"/>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1A6C055-E6A8-5140-9CA9-C8B8484135D9}" type="datetime1">
              <a:rPr lang="en-IN" smtClean="0"/>
              <a:t>10-11-2024</a:t>
            </a:fld>
            <a:endParaRPr lang="en-US"/>
          </a:p>
        </p:txBody>
      </p:sp>
      <p:sp>
        <p:nvSpPr>
          <p:cNvPr id="5" name="Footer Placeholder 4"/>
          <p:cNvSpPr>
            <a:spLocks noGrp="1"/>
          </p:cNvSpPr>
          <p:nvPr>
            <p:ph type="ftr" sz="quarter" idx="11"/>
          </p:nvPr>
        </p:nvSpPr>
        <p:spPr/>
        <p:txBody>
          <a:bodyPr/>
          <a:lstStyle/>
          <a:p>
            <a:r>
              <a:rPr lang="en-US"/>
              <a:t>Cisco Confidential 2024</a:t>
            </a:r>
          </a:p>
        </p:txBody>
      </p:sp>
      <p:sp>
        <p:nvSpPr>
          <p:cNvPr id="6" name="Slide Number Placeholder 5"/>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384336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Date Placeholder 7"/>
          <p:cNvSpPr>
            <a:spLocks noGrp="1"/>
          </p:cNvSpPr>
          <p:nvPr>
            <p:ph type="dt" sz="half" idx="10"/>
          </p:nvPr>
        </p:nvSpPr>
        <p:spPr/>
        <p:txBody>
          <a:bodyPr/>
          <a:lstStyle/>
          <a:p>
            <a:fld id="{53B068DE-E26E-ED44-B88B-76A2253903DE}" type="datetime1">
              <a:rPr lang="en-IN" smtClean="0"/>
              <a:t>10-11-2024</a:t>
            </a:fld>
            <a:endParaRPr lang="en-US"/>
          </a:p>
        </p:txBody>
      </p:sp>
      <p:sp>
        <p:nvSpPr>
          <p:cNvPr id="9" name="Footer Placeholder 8"/>
          <p:cNvSpPr>
            <a:spLocks noGrp="1"/>
          </p:cNvSpPr>
          <p:nvPr>
            <p:ph type="ftr" sz="quarter" idx="11"/>
          </p:nvPr>
        </p:nvSpPr>
        <p:spPr/>
        <p:txBody>
          <a:bodyPr/>
          <a:lstStyle/>
          <a:p>
            <a:r>
              <a:rPr lang="en-US"/>
              <a:t>Cisco Confidential 2024</a:t>
            </a:r>
          </a:p>
        </p:txBody>
      </p:sp>
      <p:sp>
        <p:nvSpPr>
          <p:cNvPr id="10" name="Slide Number Placeholder 9"/>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1558711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Date Placeholder 1"/>
          <p:cNvSpPr>
            <a:spLocks noGrp="1"/>
          </p:cNvSpPr>
          <p:nvPr>
            <p:ph type="dt" sz="half" idx="10"/>
          </p:nvPr>
        </p:nvSpPr>
        <p:spPr/>
        <p:txBody>
          <a:bodyPr/>
          <a:lstStyle/>
          <a:p>
            <a:fld id="{A6C0E9A4-5C5D-0344-81DC-A9F8FE421D7D}" type="datetime1">
              <a:rPr lang="en-IN" smtClean="0"/>
              <a:t>10-11-2024</a:t>
            </a:fld>
            <a:endParaRPr lang="en-US"/>
          </a:p>
        </p:txBody>
      </p:sp>
      <p:sp>
        <p:nvSpPr>
          <p:cNvPr id="11" name="Footer Placeholder 10"/>
          <p:cNvSpPr>
            <a:spLocks noGrp="1"/>
          </p:cNvSpPr>
          <p:nvPr>
            <p:ph type="ftr" sz="quarter" idx="11"/>
          </p:nvPr>
        </p:nvSpPr>
        <p:spPr/>
        <p:txBody>
          <a:bodyPr/>
          <a:lstStyle/>
          <a:p>
            <a:r>
              <a:rPr lang="en-US"/>
              <a:t>Cisco Confidential 2024</a:t>
            </a:r>
          </a:p>
        </p:txBody>
      </p:sp>
      <p:sp>
        <p:nvSpPr>
          <p:cNvPr id="12" name="Slide Number Placeholder 11"/>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2696450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a:t>Click to edit Master title style</a:t>
            </a:r>
            <a:endParaRPr lang="en-US"/>
          </a:p>
        </p:txBody>
      </p:sp>
      <p:sp>
        <p:nvSpPr>
          <p:cNvPr id="2" name="Date Placeholder 1"/>
          <p:cNvSpPr>
            <a:spLocks noGrp="1"/>
          </p:cNvSpPr>
          <p:nvPr>
            <p:ph type="dt" sz="half" idx="10"/>
          </p:nvPr>
        </p:nvSpPr>
        <p:spPr/>
        <p:txBody>
          <a:bodyPr/>
          <a:lstStyle/>
          <a:p>
            <a:fld id="{3C0F97F5-BC78-044B-8845-85F4C6773644}" type="datetime1">
              <a:rPr lang="en-IN" smtClean="0"/>
              <a:t>10-11-2024</a:t>
            </a:fld>
            <a:endParaRPr lang="en-US"/>
          </a:p>
        </p:txBody>
      </p:sp>
      <p:sp>
        <p:nvSpPr>
          <p:cNvPr id="7" name="Footer Placeholder 6"/>
          <p:cNvSpPr>
            <a:spLocks noGrp="1"/>
          </p:cNvSpPr>
          <p:nvPr>
            <p:ph type="ftr" sz="quarter" idx="11"/>
          </p:nvPr>
        </p:nvSpPr>
        <p:spPr/>
        <p:txBody>
          <a:bodyPr/>
          <a:lstStyle/>
          <a:p>
            <a:r>
              <a:rPr lang="en-US"/>
              <a:t>Cisco Confidential 2024</a:t>
            </a:r>
          </a:p>
        </p:txBody>
      </p:sp>
      <p:sp>
        <p:nvSpPr>
          <p:cNvPr id="8" name="Slide Number Placeholder 7"/>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27372026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FB298B03-1B4F-CF42-9E05-471ED2A2D74C}" type="datetime1">
              <a:rPr lang="en-IN" smtClean="0"/>
              <a:t>10-11-2024</a:t>
            </a:fld>
            <a:endParaRPr lang="en-US"/>
          </a:p>
        </p:txBody>
      </p:sp>
      <p:sp>
        <p:nvSpPr>
          <p:cNvPr id="6" name="Footer Placeholder 5"/>
          <p:cNvSpPr>
            <a:spLocks noGrp="1"/>
          </p:cNvSpPr>
          <p:nvPr>
            <p:ph type="ftr" sz="quarter" idx="11"/>
          </p:nvPr>
        </p:nvSpPr>
        <p:spPr/>
        <p:txBody>
          <a:bodyPr/>
          <a:lstStyle/>
          <a:p>
            <a:r>
              <a:rPr lang="en-US"/>
              <a:t>Cisco Confidential 2024</a:t>
            </a:r>
          </a:p>
        </p:txBody>
      </p:sp>
      <p:sp>
        <p:nvSpPr>
          <p:cNvPr id="7" name="Slide Number Placeholder 6"/>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3714141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GB"/>
              <a:t>Click to edit Master title style</a:t>
            </a:r>
            <a:endParaRPr lang="en-US"/>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fld id="{D9BBF971-4754-8C47-A3B9-E2007AD15B9E}" type="datetime1">
              <a:rPr lang="en-IN" smtClean="0"/>
              <a:t>10-11-2024</a:t>
            </a:fld>
            <a:endParaRPr lang="en-US"/>
          </a:p>
        </p:txBody>
      </p:sp>
      <p:sp>
        <p:nvSpPr>
          <p:cNvPr id="9" name="Footer Placeholder 8"/>
          <p:cNvSpPr>
            <a:spLocks noGrp="1"/>
          </p:cNvSpPr>
          <p:nvPr>
            <p:ph type="ftr" sz="quarter" idx="11"/>
          </p:nvPr>
        </p:nvSpPr>
        <p:spPr/>
        <p:txBody>
          <a:bodyPr/>
          <a:lstStyle/>
          <a:p>
            <a:r>
              <a:rPr lang="en-US"/>
              <a:t>Cisco Confidential 2024</a:t>
            </a:r>
          </a:p>
        </p:txBody>
      </p:sp>
      <p:sp>
        <p:nvSpPr>
          <p:cNvPr id="10" name="Slide Number Placeholder 9"/>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2092941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GB"/>
              <a:t>Click to edit Master title style</a:t>
            </a:r>
            <a:endParaRPr lang="en-US"/>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fld id="{7D90EB3A-414A-8F46-8B7B-17B7DA5C66B3}" type="datetime1">
              <a:rPr lang="en-IN" smtClean="0"/>
              <a:t>10-11-2024</a:t>
            </a:fld>
            <a:endParaRPr lang="en-US"/>
          </a:p>
        </p:txBody>
      </p:sp>
      <p:sp>
        <p:nvSpPr>
          <p:cNvPr id="9" name="Footer Placeholder 8"/>
          <p:cNvSpPr>
            <a:spLocks noGrp="1"/>
          </p:cNvSpPr>
          <p:nvPr>
            <p:ph type="ftr" sz="quarter" idx="11"/>
          </p:nvPr>
        </p:nvSpPr>
        <p:spPr>
          <a:xfrm>
            <a:off x="3499101" y="6356350"/>
            <a:ext cx="5911517" cy="365125"/>
          </a:xfrm>
        </p:spPr>
        <p:txBody>
          <a:bodyPr/>
          <a:lstStyle/>
          <a:p>
            <a:r>
              <a:rPr lang="en-US"/>
              <a:t>Cisco Confidential 2024</a:t>
            </a:r>
          </a:p>
        </p:txBody>
      </p:sp>
      <p:sp>
        <p:nvSpPr>
          <p:cNvPr id="10" name="Slide Number Placeholder 9"/>
          <p:cNvSpPr>
            <a:spLocks noGrp="1"/>
          </p:cNvSpPr>
          <p:nvPr>
            <p:ph type="sldNum" sz="quarter" idx="12"/>
          </p:nvPr>
        </p:nvSpPr>
        <p:spPr/>
        <p:txBody>
          <a:bodyPr/>
          <a:lstStyle/>
          <a:p>
            <a:fld id="{F58011F5-2113-FD44-9478-BB044CC514B6}" type="slidenum">
              <a:rPr lang="en-US" smtClean="0"/>
              <a:t>‹#›</a:t>
            </a:fld>
            <a:endParaRPr lang="en-US"/>
          </a:p>
        </p:txBody>
      </p:sp>
    </p:spTree>
    <p:extLst>
      <p:ext uri="{BB962C8B-B14F-4D97-AF65-F5344CB8AC3E}">
        <p14:creationId xmlns:p14="http://schemas.microsoft.com/office/powerpoint/2010/main" val="60313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981C0ADE-3621-E54F-86B3-B71FC8651143}" type="datetime1">
              <a:rPr lang="en-IN" smtClean="0"/>
              <a:t>10-11-2024</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r>
              <a:rPr lang="en-US"/>
              <a:t>Cisco Confidential 2024</a:t>
            </a:r>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F58011F5-2113-FD44-9478-BB044CC514B6}" type="slidenum">
              <a:rPr lang="en-US" smtClean="0"/>
              <a:t>‹#›</a:t>
            </a:fld>
            <a:endParaRPr lang="en-US"/>
          </a:p>
        </p:txBody>
      </p:sp>
      <p:sp>
        <p:nvSpPr>
          <p:cNvPr id="8" name="TextBox 7">
            <a:extLst>
              <a:ext uri="{FF2B5EF4-FFF2-40B4-BE49-F238E27FC236}">
                <a16:creationId xmlns:a16="http://schemas.microsoft.com/office/drawing/2014/main" id="{CCDCD31F-3EBB-2188-2896-C6A7D69C5062}"/>
              </a:ext>
            </a:extLst>
          </p:cNvPr>
          <p:cNvSpPr txBox="1"/>
          <p:nvPr userDrawn="1">
            <p:extLst>
              <p:ext uri="{1162E1C5-73C7-4A58-AE30-91384D911F3F}">
                <p184:classification xmlns:p184="http://schemas.microsoft.com/office/powerpoint/2018/4/main" val="ftr"/>
              </p:ext>
            </p:extLst>
          </p:nvPr>
        </p:nvSpPr>
        <p:spPr>
          <a:xfrm>
            <a:off x="11385550" y="6672580"/>
            <a:ext cx="765175" cy="121920"/>
          </a:xfrm>
          <a:prstGeom prst="rect">
            <a:avLst/>
          </a:prstGeom>
        </p:spPr>
        <p:txBody>
          <a:bodyPr horzOverflow="overflow" lIns="0" tIns="0" rIns="0" bIns="0">
            <a:spAutoFit/>
          </a:bodyPr>
          <a:lstStyle/>
          <a:p>
            <a:pPr algn="l"/>
            <a:r>
              <a:rPr lang="en-US" sz="800">
                <a:solidFill>
                  <a:srgbClr val="000000"/>
                </a:solidFill>
                <a:latin typeface="Calibri" panose="020F0502020204030204" pitchFamily="34" charset="0"/>
                <a:cs typeface="Calibri" panose="020F0502020204030204" pitchFamily="34" charset="0"/>
              </a:rPr>
              <a:t>Cisco Confidential</a:t>
            </a:r>
          </a:p>
        </p:txBody>
      </p:sp>
    </p:spTree>
    <p:extLst>
      <p:ext uri="{BB962C8B-B14F-4D97-AF65-F5344CB8AC3E}">
        <p14:creationId xmlns:p14="http://schemas.microsoft.com/office/powerpoint/2010/main" val="1112987122"/>
      </p:ext>
    </p:extLst>
  </p:cSld>
  <p:clrMap bg1="lt1" tx1="dk1" bg2="lt2" tx2="dk2" accent1="accent1" accent2="accent2" accent3="accent3" accent4="accent4" accent5="accent5" accent6="accent6" hlink="hlink" folHlink="folHlink"/>
  <p:sldLayoutIdLst>
    <p:sldLayoutId id="2147484267" r:id="rId1"/>
    <p:sldLayoutId id="2147484268" r:id="rId2"/>
    <p:sldLayoutId id="2147484269" r:id="rId3"/>
    <p:sldLayoutId id="2147484270" r:id="rId4"/>
    <p:sldLayoutId id="2147484271" r:id="rId5"/>
    <p:sldLayoutId id="2147484272" r:id="rId6"/>
    <p:sldLayoutId id="2147484273" r:id="rId7"/>
    <p:sldLayoutId id="2147484274" r:id="rId8"/>
    <p:sldLayoutId id="2147484275" r:id="rId9"/>
    <p:sldLayoutId id="2147484276" r:id="rId10"/>
    <p:sldLayoutId id="2147484277" r:id="rId11"/>
  </p:sldLayoutIdLst>
  <p:hf hd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amkalla@cisco.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kasivaku@cisco.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llvm.org/"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Loadable_kernel_module"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57F231E5-F402-49E1-82B4-C762909ED2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6F0BA12B-74D1-4DB1-9A3F-C9BA27B81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2000"/>
            <a:ext cx="4208489" cy="5334001"/>
          </a:xfrm>
          <a:custGeom>
            <a:avLst/>
            <a:gdLst>
              <a:gd name="connsiteX0" fmla="*/ 1015642 w 4208489"/>
              <a:gd name="connsiteY0" fmla="*/ 0 h 5334001"/>
              <a:gd name="connsiteX1" fmla="*/ 4208489 w 4208489"/>
              <a:gd name="connsiteY1" fmla="*/ 0 h 5334001"/>
              <a:gd name="connsiteX2" fmla="*/ 4208489 w 4208489"/>
              <a:gd name="connsiteY2" fmla="*/ 5334001 h 5334001"/>
              <a:gd name="connsiteX3" fmla="*/ 0 w 4208489"/>
              <a:gd name="connsiteY3" fmla="*/ 5334001 h 5334001"/>
            </a:gdLst>
            <a:ahLst/>
            <a:cxnLst>
              <a:cxn ang="0">
                <a:pos x="connsiteX0" y="connsiteY0"/>
              </a:cxn>
              <a:cxn ang="0">
                <a:pos x="connsiteX1" y="connsiteY1"/>
              </a:cxn>
              <a:cxn ang="0">
                <a:pos x="connsiteX2" y="connsiteY2"/>
              </a:cxn>
              <a:cxn ang="0">
                <a:pos x="connsiteX3" y="connsiteY3"/>
              </a:cxn>
            </a:cxnLst>
            <a:rect l="l" t="t" r="r" b="b"/>
            <a:pathLst>
              <a:path w="4208489" h="5334001">
                <a:moveTo>
                  <a:pt x="1015642" y="0"/>
                </a:moveTo>
                <a:lnTo>
                  <a:pt x="4208489" y="0"/>
                </a:lnTo>
                <a:lnTo>
                  <a:pt x="4208489" y="5334001"/>
                </a:lnTo>
                <a:lnTo>
                  <a:pt x="0" y="53340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Freeform: Shape 61">
            <a:extLst>
              <a:ext uri="{FF2B5EF4-FFF2-40B4-BE49-F238E27FC236}">
                <a16:creationId xmlns:a16="http://schemas.microsoft.com/office/drawing/2014/main" id="{515FCC40-AA93-4D3B-90D0-69BC824EAD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1190517" y="1056875"/>
            <a:ext cx="1001483" cy="4744251"/>
          </a:xfrm>
          <a:custGeom>
            <a:avLst/>
            <a:gdLst>
              <a:gd name="connsiteX0" fmla="*/ 0 w 1001483"/>
              <a:gd name="connsiteY0" fmla="*/ 0 h 4744251"/>
              <a:gd name="connsiteX1" fmla="*/ 1001483 w 1001483"/>
              <a:gd name="connsiteY1" fmla="*/ 0 h 4744251"/>
              <a:gd name="connsiteX2" fmla="*/ 0 w 1001483"/>
              <a:gd name="connsiteY2" fmla="*/ 4744251 h 4744251"/>
            </a:gdLst>
            <a:ahLst/>
            <a:cxnLst>
              <a:cxn ang="0">
                <a:pos x="connsiteX0" y="connsiteY0"/>
              </a:cxn>
              <a:cxn ang="0">
                <a:pos x="connsiteX1" y="connsiteY1"/>
              </a:cxn>
              <a:cxn ang="0">
                <a:pos x="connsiteX2" y="connsiteY2"/>
              </a:cxn>
            </a:cxnLst>
            <a:rect l="l" t="t" r="r" b="b"/>
            <a:pathLst>
              <a:path w="1001483" h="4744251">
                <a:moveTo>
                  <a:pt x="0" y="0"/>
                </a:moveTo>
                <a:lnTo>
                  <a:pt x="1001483" y="0"/>
                </a:lnTo>
                <a:lnTo>
                  <a:pt x="0" y="474425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8577AF8-BE5A-6094-5240-0B4044954AD3}"/>
              </a:ext>
            </a:extLst>
          </p:cNvPr>
          <p:cNvSpPr>
            <a:spLocks noGrp="1"/>
          </p:cNvSpPr>
          <p:nvPr>
            <p:ph type="ctrTitle"/>
          </p:nvPr>
        </p:nvSpPr>
        <p:spPr>
          <a:xfrm>
            <a:off x="4084398" y="1298448"/>
            <a:ext cx="7315200" cy="3255264"/>
          </a:xfrm>
        </p:spPr>
        <p:txBody>
          <a:bodyPr>
            <a:normAutofit/>
          </a:bodyPr>
          <a:lstStyle/>
          <a:p>
            <a:r>
              <a:rPr lang="en-US">
                <a:solidFill>
                  <a:schemeClr val="tx2"/>
                </a:solidFill>
              </a:rPr>
              <a:t>Using eBPF in Kubernetes</a:t>
            </a:r>
          </a:p>
        </p:txBody>
      </p:sp>
      <p:sp>
        <p:nvSpPr>
          <p:cNvPr id="3" name="Subtitle 2">
            <a:extLst>
              <a:ext uri="{FF2B5EF4-FFF2-40B4-BE49-F238E27FC236}">
                <a16:creationId xmlns:a16="http://schemas.microsoft.com/office/drawing/2014/main" id="{54AB8853-10B8-E5CA-BD4E-2CFA432A978A}"/>
              </a:ext>
            </a:extLst>
          </p:cNvPr>
          <p:cNvSpPr>
            <a:spLocks noGrp="1"/>
          </p:cNvSpPr>
          <p:nvPr>
            <p:ph type="subTitle" idx="1"/>
          </p:nvPr>
        </p:nvSpPr>
        <p:spPr>
          <a:xfrm>
            <a:off x="4084397" y="4670246"/>
            <a:ext cx="6071582" cy="1134736"/>
          </a:xfrm>
        </p:spPr>
        <p:txBody>
          <a:bodyPr vert="horz" lIns="91440" tIns="45720" rIns="91440" bIns="45720" rtlCol="0" anchor="t">
            <a:noAutofit/>
          </a:bodyPr>
          <a:lstStyle/>
          <a:p>
            <a:r>
              <a:rPr lang="en-US" sz="1600">
                <a:solidFill>
                  <a:schemeClr val="accent1"/>
                </a:solidFill>
              </a:rPr>
              <a:t>Presenters:</a:t>
            </a:r>
          </a:p>
          <a:p>
            <a:r>
              <a:rPr lang="en-US" sz="1600">
                <a:solidFill>
                  <a:schemeClr val="accent1"/>
                </a:solidFill>
              </a:rPr>
              <a:t>Namratha </a:t>
            </a:r>
            <a:r>
              <a:rPr lang="en-US" sz="1600" err="1">
                <a:solidFill>
                  <a:schemeClr val="accent1"/>
                </a:solidFill>
              </a:rPr>
              <a:t>Kallavi</a:t>
            </a:r>
            <a:r>
              <a:rPr lang="en-US" sz="1600">
                <a:solidFill>
                  <a:schemeClr val="accent1"/>
                </a:solidFill>
              </a:rPr>
              <a:t> (</a:t>
            </a:r>
            <a:r>
              <a:rPr lang="en-US" sz="1600">
                <a:solidFill>
                  <a:schemeClr val="accent1"/>
                </a:solidFill>
                <a:hlinkClick r:id="rId3">
                  <a:extLst>
                    <a:ext uri="{A12FA001-AC4F-418D-AE19-62706E023703}">
                      <ahyp:hlinkClr xmlns:ahyp="http://schemas.microsoft.com/office/drawing/2018/hyperlinkcolor" val="tx"/>
                    </a:ext>
                  </a:extLst>
                </a:hlinkClick>
              </a:rPr>
              <a:t>namkalla@cisco.com</a:t>
            </a:r>
            <a:r>
              <a:rPr lang="en-US" sz="1600">
                <a:solidFill>
                  <a:schemeClr val="accent1"/>
                </a:solidFill>
              </a:rPr>
              <a:t>)</a:t>
            </a:r>
          </a:p>
          <a:p>
            <a:r>
              <a:rPr lang="en-US" sz="1600">
                <a:solidFill>
                  <a:schemeClr val="accent1"/>
                </a:solidFill>
              </a:rPr>
              <a:t>Kaarthik Sivakumar (</a:t>
            </a:r>
            <a:r>
              <a:rPr lang="en-US" sz="1600">
                <a:solidFill>
                  <a:schemeClr val="accent1"/>
                </a:solidFill>
                <a:hlinkClick r:id="rId4">
                  <a:extLst>
                    <a:ext uri="{A12FA001-AC4F-418D-AE19-62706E023703}">
                      <ahyp:hlinkClr xmlns:ahyp="http://schemas.microsoft.com/office/drawing/2018/hyperlinkcolor" val="tx"/>
                    </a:ext>
                  </a:extLst>
                </a:hlinkClick>
              </a:rPr>
              <a:t>kasivaku@cisco.com</a:t>
            </a:r>
            <a:r>
              <a:rPr lang="en-US" sz="1600">
                <a:solidFill>
                  <a:schemeClr val="accent1"/>
                </a:solidFill>
              </a:rPr>
              <a:t>)</a:t>
            </a:r>
          </a:p>
          <a:p>
            <a:endParaRPr lang="en-US" sz="1600">
              <a:solidFill>
                <a:schemeClr val="accent1"/>
              </a:solidFill>
            </a:endParaRPr>
          </a:p>
        </p:txBody>
      </p:sp>
      <p:sp>
        <p:nvSpPr>
          <p:cNvPr id="6" name="Footer Placeholder 5">
            <a:extLst>
              <a:ext uri="{FF2B5EF4-FFF2-40B4-BE49-F238E27FC236}">
                <a16:creationId xmlns:a16="http://schemas.microsoft.com/office/drawing/2014/main" id="{01692A5A-3823-2639-793F-F560E7ED68DC}"/>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a:t>Cisco Confidential 2024</a:t>
            </a:r>
          </a:p>
        </p:txBody>
      </p:sp>
      <p:sp>
        <p:nvSpPr>
          <p:cNvPr id="7" name="Slide Number Placeholder 6">
            <a:extLst>
              <a:ext uri="{FF2B5EF4-FFF2-40B4-BE49-F238E27FC236}">
                <a16:creationId xmlns:a16="http://schemas.microsoft.com/office/drawing/2014/main" id="{33516A92-0BE9-A3C2-D441-436A0BD4C965}"/>
              </a:ext>
            </a:extLst>
          </p:cNvPr>
          <p:cNvSpPr>
            <a:spLocks noGrp="1"/>
          </p:cNvSpPr>
          <p:nvPr>
            <p:ph type="sldNum" sz="quarter" idx="12"/>
          </p:nvPr>
        </p:nvSpPr>
        <p:spPr>
          <a:xfrm>
            <a:off x="10634135" y="6356350"/>
            <a:ext cx="1530927" cy="365125"/>
          </a:xfrm>
        </p:spPr>
        <p:txBody>
          <a:bodyPr>
            <a:normAutofit/>
          </a:bodyPr>
          <a:lstStyle/>
          <a:p>
            <a:pPr>
              <a:spcAft>
                <a:spcPts val="600"/>
              </a:spcAft>
            </a:pPr>
            <a:fld id="{F58011F5-2113-FD44-9478-BB044CC514B6}" type="slidenum">
              <a:rPr lang="en-US" smtClean="0"/>
              <a:pPr>
                <a:spcAft>
                  <a:spcPts val="600"/>
                </a:spcAft>
              </a:pPr>
              <a:t>1</a:t>
            </a:fld>
            <a:endParaRPr lang="en-US"/>
          </a:p>
        </p:txBody>
      </p:sp>
    </p:spTree>
    <p:extLst>
      <p:ext uri="{BB962C8B-B14F-4D97-AF65-F5344CB8AC3E}">
        <p14:creationId xmlns:p14="http://schemas.microsoft.com/office/powerpoint/2010/main" val="1811299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BDE88-7F25-9B16-F2B7-664003C2D0EB}"/>
              </a:ext>
            </a:extLst>
          </p:cNvPr>
          <p:cNvSpPr>
            <a:spLocks noGrp="1"/>
          </p:cNvSpPr>
          <p:nvPr>
            <p:ph type="title"/>
          </p:nvPr>
        </p:nvSpPr>
        <p:spPr>
          <a:xfrm>
            <a:off x="252919" y="1123837"/>
            <a:ext cx="2947482" cy="4601183"/>
          </a:xfrm>
        </p:spPr>
        <p:txBody>
          <a:bodyPr>
            <a:normAutofit/>
          </a:bodyPr>
          <a:lstStyle/>
          <a:p>
            <a:r>
              <a:rPr lang="en-US"/>
              <a:t>How does </a:t>
            </a:r>
            <a:r>
              <a:rPr lang="en-US" err="1"/>
              <a:t>eBPF</a:t>
            </a:r>
            <a:r>
              <a:rPr lang="en-US"/>
              <a:t> work?</a:t>
            </a:r>
          </a:p>
        </p:txBody>
      </p:sp>
      <p:sp>
        <p:nvSpPr>
          <p:cNvPr id="3" name="Content Placeholder 2">
            <a:extLst>
              <a:ext uri="{FF2B5EF4-FFF2-40B4-BE49-F238E27FC236}">
                <a16:creationId xmlns:a16="http://schemas.microsoft.com/office/drawing/2014/main" id="{8044C1C7-486B-5D5D-776B-A454EF60F951}"/>
              </a:ext>
            </a:extLst>
          </p:cNvPr>
          <p:cNvSpPr>
            <a:spLocks noGrp="1"/>
          </p:cNvSpPr>
          <p:nvPr>
            <p:ph idx="1"/>
          </p:nvPr>
        </p:nvSpPr>
        <p:spPr>
          <a:xfrm>
            <a:off x="3869267" y="782320"/>
            <a:ext cx="3886200" cy="5202428"/>
          </a:xfrm>
        </p:spPr>
        <p:txBody>
          <a:bodyPr>
            <a:noAutofit/>
          </a:bodyPr>
          <a:lstStyle/>
          <a:p>
            <a:r>
              <a:rPr lang="en-IN" sz="1200" b="0" i="0" u="none" strike="noStrike" err="1">
                <a:effectLst/>
                <a:latin typeface="Calibri"/>
                <a:cs typeface="Calibri"/>
              </a:rPr>
              <a:t>eBPF</a:t>
            </a:r>
            <a:r>
              <a:rPr lang="en-IN" sz="1200" b="0" i="0" u="none" strike="noStrike">
                <a:effectLst/>
                <a:latin typeface="Calibri"/>
                <a:cs typeface="Calibri"/>
              </a:rPr>
              <a:t> lets you run programs isolated in an in-kernel execution environment called the </a:t>
            </a:r>
            <a:r>
              <a:rPr lang="en-IN" sz="1200" b="0" i="0" u="none" strike="noStrike" err="1">
                <a:effectLst/>
                <a:latin typeface="Calibri"/>
                <a:cs typeface="Calibri"/>
              </a:rPr>
              <a:t>eBPF</a:t>
            </a:r>
            <a:r>
              <a:rPr lang="en-IN" sz="1200" b="0" i="0" u="none" strike="noStrike">
                <a:effectLst/>
                <a:latin typeface="Calibri"/>
                <a:cs typeface="Calibri"/>
              </a:rPr>
              <a:t> virtual machine (</a:t>
            </a:r>
            <a:r>
              <a:rPr lang="en-IN" sz="1200" b="0" i="0" u="none" strike="noStrike" err="1">
                <a:effectLst/>
                <a:latin typeface="Calibri"/>
                <a:cs typeface="Calibri"/>
              </a:rPr>
              <a:t>eBPF</a:t>
            </a:r>
            <a:r>
              <a:rPr lang="en-IN" sz="1200" b="0" i="0" u="none" strike="noStrike">
                <a:effectLst/>
                <a:latin typeface="Calibri"/>
                <a:cs typeface="Calibri"/>
              </a:rPr>
              <a:t> VM). To prepare an </a:t>
            </a:r>
            <a:r>
              <a:rPr lang="en-IN" sz="1200" b="0" i="0" u="none" strike="noStrike" err="1">
                <a:effectLst/>
                <a:latin typeface="Calibri"/>
                <a:cs typeface="Calibri"/>
              </a:rPr>
              <a:t>eBPF</a:t>
            </a:r>
            <a:r>
              <a:rPr lang="en-IN" sz="1200" b="0" i="0" u="none" strike="noStrike">
                <a:effectLst/>
                <a:latin typeface="Calibri"/>
                <a:cs typeface="Calibri"/>
              </a:rPr>
              <a:t> program to run in this environment, a developer first writes the program, converts the code to intermediary bytecode by using a compiler suite (such as </a:t>
            </a:r>
            <a:r>
              <a:rPr lang="en-IN" sz="1200" b="0" i="0" u="none" strike="noStrike">
                <a:effectLst/>
                <a:latin typeface="Calibri"/>
                <a:cs typeface="Calibri"/>
                <a:hlinkClick r:id="rId3"/>
              </a:rPr>
              <a:t>LLVM</a:t>
            </a:r>
            <a:r>
              <a:rPr lang="en-IN" sz="1200" b="0" i="0" u="none" strike="noStrike">
                <a:effectLst/>
                <a:latin typeface="Calibri"/>
                <a:cs typeface="Calibri"/>
              </a:rPr>
              <a:t>), identifies a system event (called a “hook”) to attach the program to, and then loads the program into the Linux kernel by using one of the available </a:t>
            </a:r>
            <a:r>
              <a:rPr lang="en-IN" sz="1200" b="0" i="0" u="none" strike="noStrike" err="1">
                <a:effectLst/>
                <a:latin typeface="Calibri"/>
                <a:cs typeface="Calibri"/>
              </a:rPr>
              <a:t>eBPF</a:t>
            </a:r>
            <a:r>
              <a:rPr lang="en-IN" sz="1200" b="0" i="0" u="none" strike="noStrike">
                <a:effectLst/>
                <a:latin typeface="Calibri"/>
                <a:cs typeface="Calibri"/>
              </a:rPr>
              <a:t> libraries.</a:t>
            </a:r>
          </a:p>
          <a:p>
            <a:r>
              <a:rPr lang="en-IN" sz="1200" b="0" i="0" u="none" strike="noStrike">
                <a:effectLst/>
                <a:latin typeface="Calibri"/>
                <a:cs typeface="Calibri"/>
              </a:rPr>
              <a:t>Once loaded into the kernel, the program is automatically verified through the verification engine, and its bytecode is compiled—via a just-in-time (JIT) compiler—into a machine-specific instruction set. </a:t>
            </a:r>
          </a:p>
          <a:p>
            <a:r>
              <a:rPr lang="en-IN" sz="1200" b="0" i="0" u="none" strike="noStrike">
                <a:effectLst/>
                <a:latin typeface="Calibri"/>
                <a:cs typeface="Calibri"/>
              </a:rPr>
              <a:t>The </a:t>
            </a:r>
            <a:r>
              <a:rPr lang="en-IN" sz="1200" b="0" i="0" u="none" strike="noStrike" err="1">
                <a:effectLst/>
                <a:latin typeface="Calibri"/>
                <a:cs typeface="Calibri"/>
              </a:rPr>
              <a:t>eBPF</a:t>
            </a:r>
            <a:r>
              <a:rPr lang="en-IN" sz="1200" b="0" i="0" u="none" strike="noStrike">
                <a:effectLst/>
                <a:latin typeface="Calibri"/>
                <a:cs typeface="Calibri"/>
              </a:rPr>
              <a:t> code at this stage is ready to be invoked by the pre-specified hook, such as a system call or network event. After the </a:t>
            </a:r>
            <a:r>
              <a:rPr lang="en-IN" sz="1200" b="0" i="0" u="none" strike="noStrike" err="1">
                <a:effectLst/>
                <a:latin typeface="Calibri"/>
                <a:cs typeface="Calibri"/>
              </a:rPr>
              <a:t>eBPF</a:t>
            </a:r>
            <a:r>
              <a:rPr lang="en-IN" sz="1200" b="0" i="0" u="none" strike="noStrike">
                <a:effectLst/>
                <a:latin typeface="Calibri"/>
                <a:cs typeface="Calibri"/>
              </a:rPr>
              <a:t> code is triggered, it can call special functions called “helpers” that can perform a wide range of tasks, including searching and updating key-value pairs in tables, generating random numbers, redirecting network packets, and more. </a:t>
            </a:r>
            <a:endParaRPr lang="en-IN" sz="1200">
              <a:latin typeface="Calibri"/>
              <a:cs typeface="Calibri"/>
            </a:endParaRPr>
          </a:p>
        </p:txBody>
      </p:sp>
      <p:pic>
        <p:nvPicPr>
          <p:cNvPr id="4100" name="Picture 4" descr="The Challenge with Deploying eBPF Into the Wild | Pixie Labs Blog">
            <a:extLst>
              <a:ext uri="{FF2B5EF4-FFF2-40B4-BE49-F238E27FC236}">
                <a16:creationId xmlns:a16="http://schemas.microsoft.com/office/drawing/2014/main" id="{971E09CA-1969-D6E4-2B4E-E97AC92C63B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818120" y="2174240"/>
            <a:ext cx="3886200" cy="1993137"/>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25E84E5-5C7B-DFD3-98BC-783292B52C36}"/>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3F9580A1-17FC-36C8-C41C-2AB8818B420D}"/>
              </a:ext>
            </a:extLst>
          </p:cNvPr>
          <p:cNvSpPr>
            <a:spLocks noGrp="1"/>
          </p:cNvSpPr>
          <p:nvPr>
            <p:ph type="sldNum" sz="quarter" idx="12"/>
          </p:nvPr>
        </p:nvSpPr>
        <p:spPr/>
        <p:txBody>
          <a:bodyPr/>
          <a:lstStyle/>
          <a:p>
            <a:fld id="{F58011F5-2113-FD44-9478-BB044CC514B6}" type="slidenum">
              <a:rPr lang="en-US" smtClean="0"/>
              <a:t>10</a:t>
            </a:fld>
            <a:endParaRPr lang="en-US"/>
          </a:p>
        </p:txBody>
      </p:sp>
    </p:spTree>
    <p:extLst>
      <p:ext uri="{BB962C8B-B14F-4D97-AF65-F5344CB8AC3E}">
        <p14:creationId xmlns:p14="http://schemas.microsoft.com/office/powerpoint/2010/main" val="3410673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10F962FA-B277-DA06-3514-944A40AED8A0}"/>
              </a:ext>
            </a:extLst>
          </p:cNvPr>
          <p:cNvSpPr>
            <a:spLocks noGrp="1"/>
          </p:cNvSpPr>
          <p:nvPr>
            <p:ph type="title"/>
          </p:nvPr>
        </p:nvSpPr>
        <p:spPr>
          <a:xfrm>
            <a:off x="252919" y="1123837"/>
            <a:ext cx="2947482" cy="664323"/>
          </a:xfrm>
        </p:spPr>
        <p:txBody>
          <a:bodyPr vert="horz" lIns="91440" tIns="45720" rIns="91440" bIns="45720" rtlCol="0" anchor="b">
            <a:normAutofit/>
          </a:bodyPr>
          <a:lstStyle/>
          <a:p>
            <a:r>
              <a:rPr lang="en-US" sz="2400" spc="-100" err="1"/>
              <a:t>eBPF</a:t>
            </a:r>
            <a:r>
              <a:rPr lang="en-US" sz="2400" spc="-100"/>
              <a:t> Hooks</a:t>
            </a:r>
          </a:p>
        </p:txBody>
      </p:sp>
      <p:sp>
        <p:nvSpPr>
          <p:cNvPr id="5139" name="Content Placeholder 5138">
            <a:extLst>
              <a:ext uri="{FF2B5EF4-FFF2-40B4-BE49-F238E27FC236}">
                <a16:creationId xmlns:a16="http://schemas.microsoft.com/office/drawing/2014/main" id="{29DF9D24-2680-C349-0B24-2570366CCD3D}"/>
              </a:ext>
            </a:extLst>
          </p:cNvPr>
          <p:cNvSpPr>
            <a:spLocks noGrp="1"/>
          </p:cNvSpPr>
          <p:nvPr>
            <p:ph idx="1"/>
          </p:nvPr>
        </p:nvSpPr>
        <p:spPr>
          <a:xfrm>
            <a:off x="252920" y="2177512"/>
            <a:ext cx="2947482" cy="829848"/>
          </a:xfrm>
        </p:spPr>
        <p:txBody>
          <a:bodyPr anchor="t">
            <a:normAutofit/>
          </a:bodyPr>
          <a:lstStyle/>
          <a:p>
            <a:r>
              <a:rPr lang="en-US" sz="1600">
                <a:solidFill>
                  <a:schemeClr val="bg1"/>
                </a:solidFill>
              </a:rPr>
              <a:t>Where can you expect to find an </a:t>
            </a:r>
            <a:r>
              <a:rPr lang="en-US" sz="1600" err="1">
                <a:solidFill>
                  <a:schemeClr val="bg1"/>
                </a:solidFill>
              </a:rPr>
              <a:t>eBPF</a:t>
            </a:r>
            <a:r>
              <a:rPr lang="en-US" sz="1600">
                <a:solidFill>
                  <a:schemeClr val="bg1"/>
                </a:solidFill>
              </a:rPr>
              <a:t> program attached?</a:t>
            </a:r>
          </a:p>
        </p:txBody>
      </p:sp>
      <p:pic>
        <p:nvPicPr>
          <p:cNvPr id="5122" name="Picture 2" descr="The Ultimate Guide to eBPF Observability | Middleware">
            <a:extLst>
              <a:ext uri="{FF2B5EF4-FFF2-40B4-BE49-F238E27FC236}">
                <a16:creationId xmlns:a16="http://schemas.microsoft.com/office/drawing/2014/main" id="{4FBCDE85-0C2D-0755-C04A-465A0D7D7BA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778897" y="1471905"/>
            <a:ext cx="7772401" cy="3886200"/>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C7EBBC19-77CF-1230-08EC-98142CFEE234}"/>
              </a:ext>
            </a:extLst>
          </p:cNvPr>
          <p:cNvSpPr>
            <a:spLocks noGrp="1"/>
          </p:cNvSpPr>
          <p:nvPr>
            <p:ph type="ftr" sz="quarter" idx="11"/>
          </p:nvPr>
        </p:nvSpPr>
        <p:spPr/>
        <p:txBody>
          <a:bodyPr/>
          <a:lstStyle/>
          <a:p>
            <a:r>
              <a:rPr lang="en-US"/>
              <a:t>Cisco Confidential 2024</a:t>
            </a:r>
          </a:p>
        </p:txBody>
      </p:sp>
      <p:sp>
        <p:nvSpPr>
          <p:cNvPr id="3" name="Slide Number Placeholder 2">
            <a:extLst>
              <a:ext uri="{FF2B5EF4-FFF2-40B4-BE49-F238E27FC236}">
                <a16:creationId xmlns:a16="http://schemas.microsoft.com/office/drawing/2014/main" id="{5A5D9CCB-D21E-3856-CB2E-DDDB4E80B079}"/>
              </a:ext>
            </a:extLst>
          </p:cNvPr>
          <p:cNvSpPr>
            <a:spLocks noGrp="1"/>
          </p:cNvSpPr>
          <p:nvPr>
            <p:ph type="sldNum" sz="quarter" idx="12"/>
          </p:nvPr>
        </p:nvSpPr>
        <p:spPr/>
        <p:txBody>
          <a:bodyPr/>
          <a:lstStyle/>
          <a:p>
            <a:fld id="{F58011F5-2113-FD44-9478-BB044CC514B6}" type="slidenum">
              <a:rPr lang="en-US" smtClean="0"/>
              <a:t>11</a:t>
            </a:fld>
            <a:endParaRPr lang="en-US"/>
          </a:p>
        </p:txBody>
      </p:sp>
    </p:spTree>
    <p:extLst>
      <p:ext uri="{BB962C8B-B14F-4D97-AF65-F5344CB8AC3E}">
        <p14:creationId xmlns:p14="http://schemas.microsoft.com/office/powerpoint/2010/main" val="3568393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32EA0-73BE-E9BC-932D-45B25520CF48}"/>
              </a:ext>
            </a:extLst>
          </p:cNvPr>
          <p:cNvSpPr>
            <a:spLocks noGrp="1"/>
          </p:cNvSpPr>
          <p:nvPr>
            <p:ph type="title"/>
          </p:nvPr>
        </p:nvSpPr>
        <p:spPr>
          <a:xfrm>
            <a:off x="252919" y="1123837"/>
            <a:ext cx="2947482" cy="577425"/>
          </a:xfrm>
        </p:spPr>
        <p:txBody>
          <a:bodyPr anchor="b">
            <a:normAutofit/>
          </a:bodyPr>
          <a:lstStyle/>
          <a:p>
            <a:r>
              <a:rPr lang="en-US" sz="2400"/>
              <a:t>BCC framework</a:t>
            </a:r>
          </a:p>
        </p:txBody>
      </p:sp>
      <p:sp>
        <p:nvSpPr>
          <p:cNvPr id="3" name="Content Placeholder 2">
            <a:extLst>
              <a:ext uri="{FF2B5EF4-FFF2-40B4-BE49-F238E27FC236}">
                <a16:creationId xmlns:a16="http://schemas.microsoft.com/office/drawing/2014/main" id="{ECF8AA0E-88D9-04D3-358E-785322B01B76}"/>
              </a:ext>
            </a:extLst>
          </p:cNvPr>
          <p:cNvSpPr>
            <a:spLocks noGrp="1"/>
          </p:cNvSpPr>
          <p:nvPr>
            <p:ph idx="1"/>
          </p:nvPr>
        </p:nvSpPr>
        <p:spPr>
          <a:xfrm>
            <a:off x="252920" y="1982682"/>
            <a:ext cx="3051391" cy="3326118"/>
          </a:xfrm>
        </p:spPr>
        <p:txBody>
          <a:bodyPr anchor="t">
            <a:normAutofit lnSpcReduction="10000"/>
          </a:bodyPr>
          <a:lstStyle/>
          <a:p>
            <a:r>
              <a:rPr lang="en-IN" sz="1500" b="0" i="0">
                <a:solidFill>
                  <a:schemeClr val="bg1"/>
                </a:solidFill>
                <a:effectLst/>
                <a:latin typeface="Elza Text"/>
              </a:rPr>
              <a:t>BCC is a framework that enables users to write python programs with eBPF programs embedded inside them. </a:t>
            </a:r>
          </a:p>
          <a:p>
            <a:r>
              <a:rPr lang="en-IN" sz="1500" b="0" i="0">
                <a:solidFill>
                  <a:schemeClr val="bg1"/>
                </a:solidFill>
                <a:effectLst/>
                <a:latin typeface="Elza Text"/>
              </a:rPr>
              <a:t>The framework is primarily targeted for use cases which involve application and system profiling/tracing where an eBPF program is used to collect statistics or generate events and a counterpart in user space collects the data and displays it in a human readable form. </a:t>
            </a:r>
          </a:p>
          <a:p>
            <a:r>
              <a:rPr lang="en-IN" sz="1500" b="0" i="0">
                <a:solidFill>
                  <a:schemeClr val="bg1"/>
                </a:solidFill>
                <a:effectLst/>
                <a:latin typeface="Elza Text"/>
              </a:rPr>
              <a:t>Running the python program will generate the eBPF bytecode and load it into the kernel.</a:t>
            </a:r>
          </a:p>
          <a:p>
            <a:endParaRPr lang="en-US" sz="1500">
              <a:solidFill>
                <a:schemeClr val="bg1"/>
              </a:solidFill>
            </a:endParaRPr>
          </a:p>
        </p:txBody>
      </p:sp>
      <p:pic>
        <p:nvPicPr>
          <p:cNvPr id="5" name="Picture 4" descr="A diagram of a computer program&#10;&#10;Description automatically generated">
            <a:extLst>
              <a:ext uri="{FF2B5EF4-FFF2-40B4-BE49-F238E27FC236}">
                <a16:creationId xmlns:a16="http://schemas.microsoft.com/office/drawing/2014/main" id="{EB6C45EC-766B-876E-66DD-9DC212A02524}"/>
              </a:ext>
            </a:extLst>
          </p:cNvPr>
          <p:cNvPicPr>
            <a:picLocks noChangeAspect="1"/>
          </p:cNvPicPr>
          <p:nvPr/>
        </p:nvPicPr>
        <p:blipFill>
          <a:blip r:embed="rId2"/>
          <a:stretch>
            <a:fillRect/>
          </a:stretch>
        </p:blipFill>
        <p:spPr>
          <a:xfrm>
            <a:off x="3778897" y="1811947"/>
            <a:ext cx="7772401" cy="3206115"/>
          </a:xfrm>
          <a:prstGeom prst="rect">
            <a:avLst/>
          </a:prstGeom>
        </p:spPr>
      </p:pic>
      <p:sp>
        <p:nvSpPr>
          <p:cNvPr id="4" name="Footer Placeholder 3">
            <a:extLst>
              <a:ext uri="{FF2B5EF4-FFF2-40B4-BE49-F238E27FC236}">
                <a16:creationId xmlns:a16="http://schemas.microsoft.com/office/drawing/2014/main" id="{24E47580-FB6F-2685-6B02-C2867FFD4CFB}"/>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a:t>Cisco Confidential 2024</a:t>
            </a:r>
          </a:p>
        </p:txBody>
      </p:sp>
      <p:sp>
        <p:nvSpPr>
          <p:cNvPr id="6" name="Slide Number Placeholder 5">
            <a:extLst>
              <a:ext uri="{FF2B5EF4-FFF2-40B4-BE49-F238E27FC236}">
                <a16:creationId xmlns:a16="http://schemas.microsoft.com/office/drawing/2014/main" id="{5C63D543-4A10-7478-E493-BAEB77554EB9}"/>
              </a:ext>
            </a:extLst>
          </p:cNvPr>
          <p:cNvSpPr>
            <a:spLocks noGrp="1"/>
          </p:cNvSpPr>
          <p:nvPr>
            <p:ph type="sldNum" sz="quarter" idx="12"/>
          </p:nvPr>
        </p:nvSpPr>
        <p:spPr>
          <a:xfrm>
            <a:off x="10634135" y="6356350"/>
            <a:ext cx="1530927" cy="365125"/>
          </a:xfrm>
        </p:spPr>
        <p:txBody>
          <a:bodyPr>
            <a:normAutofit/>
          </a:bodyPr>
          <a:lstStyle/>
          <a:p>
            <a:pPr>
              <a:spcAft>
                <a:spcPts val="600"/>
              </a:spcAft>
            </a:pPr>
            <a:fld id="{F58011F5-2113-FD44-9478-BB044CC514B6}" type="slidenum">
              <a:rPr lang="en-US" smtClean="0"/>
              <a:pPr>
                <a:spcAft>
                  <a:spcPts val="600"/>
                </a:spcAft>
              </a:pPr>
              <a:t>12</a:t>
            </a:fld>
            <a:endParaRPr lang="en-US"/>
          </a:p>
        </p:txBody>
      </p:sp>
    </p:spTree>
    <p:extLst>
      <p:ext uri="{BB962C8B-B14F-4D97-AF65-F5344CB8AC3E}">
        <p14:creationId xmlns:p14="http://schemas.microsoft.com/office/powerpoint/2010/main" val="3930152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E1A9C003-7D91-BF09-BC78-C2D54C0D45B0}"/>
              </a:ext>
            </a:extLst>
          </p:cNvPr>
          <p:cNvSpPr>
            <a:spLocks noGrp="1"/>
          </p:cNvSpPr>
          <p:nvPr>
            <p:ph type="title"/>
          </p:nvPr>
        </p:nvSpPr>
        <p:spPr>
          <a:xfrm>
            <a:off x="1600754" y="1087374"/>
            <a:ext cx="8983489" cy="1000978"/>
          </a:xfrm>
        </p:spPr>
        <p:txBody>
          <a:bodyPr>
            <a:normAutofit/>
          </a:bodyPr>
          <a:lstStyle/>
          <a:p>
            <a:r>
              <a:rPr lang="en-US" err="1"/>
              <a:t>eBPF</a:t>
            </a:r>
            <a:r>
              <a:rPr lang="en-US"/>
              <a:t> data structures</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11E2BF88-81BA-6807-2FE1-239EB617A674}"/>
              </a:ext>
            </a:extLst>
          </p:cNvPr>
          <p:cNvSpPr>
            <a:spLocks noGrp="1"/>
          </p:cNvSpPr>
          <p:nvPr>
            <p:ph idx="1"/>
          </p:nvPr>
        </p:nvSpPr>
        <p:spPr>
          <a:xfrm>
            <a:off x="1600753" y="2535446"/>
            <a:ext cx="8983489" cy="3554457"/>
          </a:xfrm>
        </p:spPr>
        <p:txBody>
          <a:bodyPr>
            <a:normAutofit/>
          </a:bodyPr>
          <a:lstStyle/>
          <a:p>
            <a:pPr algn="l"/>
            <a:r>
              <a:rPr lang="en-IN" b="0" i="0">
                <a:solidFill>
                  <a:srgbClr val="404040"/>
                </a:solidFill>
                <a:effectLst/>
              </a:rPr>
              <a:t>Using </a:t>
            </a:r>
            <a:r>
              <a:rPr lang="en-IN" b="0" i="0" err="1">
                <a:solidFill>
                  <a:srgbClr val="404040"/>
                </a:solidFill>
                <a:effectLst/>
              </a:rPr>
              <a:t>eBPF</a:t>
            </a:r>
            <a:r>
              <a:rPr lang="en-IN" b="0" i="0">
                <a:solidFill>
                  <a:srgbClr val="404040"/>
                </a:solidFill>
                <a:effectLst/>
              </a:rPr>
              <a:t> maps is a method to keep state between invocations of the </a:t>
            </a:r>
            <a:r>
              <a:rPr lang="en-IN" b="0" i="0" err="1">
                <a:solidFill>
                  <a:srgbClr val="404040"/>
                </a:solidFill>
                <a:effectLst/>
              </a:rPr>
              <a:t>eBPF</a:t>
            </a:r>
            <a:r>
              <a:rPr lang="en-IN" b="0" i="0">
                <a:solidFill>
                  <a:srgbClr val="404040"/>
                </a:solidFill>
                <a:effectLst/>
              </a:rPr>
              <a:t> program, and allows sharing data between </a:t>
            </a:r>
            <a:r>
              <a:rPr lang="en-IN" b="0" i="0" err="1">
                <a:solidFill>
                  <a:srgbClr val="404040"/>
                </a:solidFill>
                <a:effectLst/>
              </a:rPr>
              <a:t>eBPF</a:t>
            </a:r>
            <a:r>
              <a:rPr lang="en-IN" b="0" i="0">
                <a:solidFill>
                  <a:srgbClr val="404040"/>
                </a:solidFill>
                <a:effectLst/>
              </a:rPr>
              <a:t> kernel programs, and also between kernel and user-space applications.</a:t>
            </a:r>
            <a:endParaRPr lang="en-US">
              <a:solidFill>
                <a:schemeClr val="tx1"/>
              </a:solidFill>
            </a:endParaRPr>
          </a:p>
          <a:p>
            <a:r>
              <a:rPr lang="en-US">
                <a:solidFill>
                  <a:schemeClr val="tx1"/>
                </a:solidFill>
              </a:rPr>
              <a:t>Store and retrieve data using maps. Map types:</a:t>
            </a:r>
          </a:p>
          <a:p>
            <a:pPr lvl="1"/>
            <a:r>
              <a:rPr lang="en-US">
                <a:solidFill>
                  <a:schemeClr val="tx1"/>
                </a:solidFill>
              </a:rPr>
              <a:t>Hash tables, arrays</a:t>
            </a:r>
          </a:p>
          <a:p>
            <a:pPr lvl="1"/>
            <a:r>
              <a:rPr lang="en-US">
                <a:solidFill>
                  <a:schemeClr val="tx1"/>
                </a:solidFill>
              </a:rPr>
              <a:t>Maps, array per cpu</a:t>
            </a:r>
          </a:p>
          <a:p>
            <a:pPr lvl="1"/>
            <a:r>
              <a:rPr lang="en-US">
                <a:solidFill>
                  <a:schemeClr val="tx1"/>
                </a:solidFill>
              </a:rPr>
              <a:t>LRU hash per </a:t>
            </a:r>
            <a:r>
              <a:rPr lang="en-US" err="1">
                <a:solidFill>
                  <a:schemeClr val="tx1"/>
                </a:solidFill>
              </a:rPr>
              <a:t>cpu</a:t>
            </a:r>
          </a:p>
          <a:p>
            <a:pPr lvl="1"/>
            <a:r>
              <a:rPr lang="en-US">
                <a:solidFill>
                  <a:schemeClr val="tx1"/>
                </a:solidFill>
              </a:rPr>
              <a:t>Tables</a:t>
            </a:r>
          </a:p>
          <a:p>
            <a:pPr lvl="1"/>
            <a:r>
              <a:rPr lang="en-US">
                <a:solidFill>
                  <a:schemeClr val="tx1"/>
                </a:solidFill>
              </a:rPr>
              <a:t>Histogram etc.</a:t>
            </a:r>
          </a:p>
          <a:p>
            <a:pPr lvl="1"/>
            <a:endParaRPr lang="en-US">
              <a:solidFill>
                <a:schemeClr val="tx1"/>
              </a:solidFill>
            </a:endParaRPr>
          </a:p>
        </p:txBody>
      </p:sp>
      <p:sp>
        <p:nvSpPr>
          <p:cNvPr id="4" name="Footer Placeholder 3">
            <a:extLst>
              <a:ext uri="{FF2B5EF4-FFF2-40B4-BE49-F238E27FC236}">
                <a16:creationId xmlns:a16="http://schemas.microsoft.com/office/drawing/2014/main" id="{4112E0CD-C70D-A351-3A3A-B483D20F4926}"/>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AA31888C-17DB-CD65-9D16-36C9F5822DA4}"/>
              </a:ext>
            </a:extLst>
          </p:cNvPr>
          <p:cNvSpPr>
            <a:spLocks noGrp="1"/>
          </p:cNvSpPr>
          <p:nvPr>
            <p:ph type="sldNum" sz="quarter" idx="12"/>
          </p:nvPr>
        </p:nvSpPr>
        <p:spPr/>
        <p:txBody>
          <a:bodyPr/>
          <a:lstStyle/>
          <a:p>
            <a:fld id="{F58011F5-2113-FD44-9478-BB044CC514B6}" type="slidenum">
              <a:rPr lang="en-US" smtClean="0"/>
              <a:t>13</a:t>
            </a:fld>
            <a:endParaRPr lang="en-US"/>
          </a:p>
        </p:txBody>
      </p:sp>
    </p:spTree>
    <p:extLst>
      <p:ext uri="{BB962C8B-B14F-4D97-AF65-F5344CB8AC3E}">
        <p14:creationId xmlns:p14="http://schemas.microsoft.com/office/powerpoint/2010/main" val="3809249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63DA3BE-026F-4FFF-9647-110EB048AC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9599"/>
            <a:ext cx="7052486"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7265838-35B3-FA7E-AFAE-E86CCF4CD7C3}"/>
              </a:ext>
            </a:extLst>
          </p:cNvPr>
          <p:cNvSpPr>
            <a:spLocks noGrp="1"/>
          </p:cNvSpPr>
          <p:nvPr>
            <p:ph type="title"/>
          </p:nvPr>
        </p:nvSpPr>
        <p:spPr>
          <a:xfrm>
            <a:off x="289248" y="1123837"/>
            <a:ext cx="6451110" cy="1255469"/>
          </a:xfrm>
        </p:spPr>
        <p:txBody>
          <a:bodyPr>
            <a:normAutofit/>
          </a:bodyPr>
          <a:lstStyle/>
          <a:p>
            <a:r>
              <a:rPr lang="en-US"/>
              <a:t>Life of an </a:t>
            </a:r>
            <a:r>
              <a:rPr lang="en-US" err="1"/>
              <a:t>eBPF</a:t>
            </a:r>
            <a:r>
              <a:rPr lang="en-US"/>
              <a:t> program</a:t>
            </a:r>
          </a:p>
        </p:txBody>
      </p:sp>
      <p:sp>
        <p:nvSpPr>
          <p:cNvPr id="3" name="Content Placeholder 2">
            <a:extLst>
              <a:ext uri="{FF2B5EF4-FFF2-40B4-BE49-F238E27FC236}">
                <a16:creationId xmlns:a16="http://schemas.microsoft.com/office/drawing/2014/main" id="{2091A379-7066-B9D4-CE6A-800DC9A5FE4A}"/>
              </a:ext>
            </a:extLst>
          </p:cNvPr>
          <p:cNvSpPr>
            <a:spLocks noGrp="1"/>
          </p:cNvSpPr>
          <p:nvPr>
            <p:ph idx="1"/>
          </p:nvPr>
        </p:nvSpPr>
        <p:spPr>
          <a:xfrm>
            <a:off x="289248" y="2510395"/>
            <a:ext cx="6451109" cy="3274586"/>
          </a:xfrm>
        </p:spPr>
        <p:txBody>
          <a:bodyPr vert="horz" lIns="91440" tIns="45720" rIns="91440" bIns="45720" rtlCol="0" anchor="t">
            <a:normAutofit/>
          </a:bodyPr>
          <a:lstStyle/>
          <a:p>
            <a:pPr>
              <a:buFont typeface="+mj-lt"/>
              <a:buAutoNum type="arabicPeriod"/>
            </a:pPr>
            <a:r>
              <a:rPr lang="en-IN" sz="1100" b="0" i="0">
                <a:solidFill>
                  <a:srgbClr val="FFFFFF"/>
                </a:solidFill>
                <a:effectLst/>
                <a:latin typeface="Corbel"/>
                <a:cs typeface="Calibri"/>
              </a:rPr>
              <a:t>You compile a source code to BPF </a:t>
            </a:r>
            <a:r>
              <a:rPr lang="en-IN" sz="1100" b="0" i="1">
                <a:solidFill>
                  <a:srgbClr val="FFFFFF"/>
                </a:solidFill>
                <a:effectLst/>
                <a:latin typeface="Corbel"/>
                <a:cs typeface="Calibri"/>
              </a:rPr>
              <a:t>byte-code </a:t>
            </a:r>
            <a:r>
              <a:rPr lang="en-IN" sz="1100" b="0" i="0">
                <a:solidFill>
                  <a:srgbClr val="FFFFFF"/>
                </a:solidFill>
                <a:effectLst/>
                <a:latin typeface="Corbel"/>
                <a:cs typeface="Calibri"/>
              </a:rPr>
              <a:t>(BPF is ran in a dedicated Virtual-Machine, and has its own instruction set) using a suitable compiler (e.g. LLVM)</a:t>
            </a:r>
          </a:p>
          <a:p>
            <a:pPr>
              <a:buFont typeface="+mj-lt"/>
              <a:buAutoNum type="arabicPeriod"/>
            </a:pPr>
            <a:r>
              <a:rPr lang="en-IN" sz="1100" b="0" i="0">
                <a:solidFill>
                  <a:srgbClr val="FFFFFF"/>
                </a:solidFill>
                <a:effectLst/>
                <a:latin typeface="Corbel"/>
                <a:cs typeface="Calibri"/>
              </a:rPr>
              <a:t>Your user mode program requests the kernel to store the compiled instructions, via the </a:t>
            </a:r>
            <a:r>
              <a:rPr lang="en-IN" sz="1100" b="0" i="1">
                <a:solidFill>
                  <a:srgbClr val="FFFFFF"/>
                </a:solidFill>
                <a:effectLst/>
                <a:latin typeface="Corbel"/>
                <a:cs typeface="Calibri"/>
              </a:rPr>
              <a:t>bpf(2) </a:t>
            </a:r>
            <a:r>
              <a:rPr lang="en-IN" sz="1100" b="0" i="0">
                <a:solidFill>
                  <a:srgbClr val="FFFFFF"/>
                </a:solidFill>
                <a:effectLst/>
                <a:latin typeface="Corbel"/>
                <a:cs typeface="Calibri"/>
              </a:rPr>
              <a:t>syscall with the </a:t>
            </a:r>
            <a:r>
              <a:rPr lang="en-IN" sz="1100" b="0" i="1">
                <a:solidFill>
                  <a:srgbClr val="FFFFFF"/>
                </a:solidFill>
                <a:effectLst/>
                <a:latin typeface="Corbel"/>
                <a:cs typeface="Calibri"/>
              </a:rPr>
              <a:t>BPF_PROG_LOAD </a:t>
            </a:r>
            <a:r>
              <a:rPr lang="en-IN" sz="1100" b="0" i="0">
                <a:solidFill>
                  <a:srgbClr val="FFFFFF"/>
                </a:solidFill>
                <a:effectLst/>
                <a:latin typeface="Corbel"/>
                <a:cs typeface="Calibri"/>
              </a:rPr>
              <a:t>command and a </a:t>
            </a:r>
            <a:r>
              <a:rPr lang="en-IN" sz="1100" b="0" i="1">
                <a:solidFill>
                  <a:srgbClr val="FFFFFF"/>
                </a:solidFill>
                <a:effectLst/>
                <a:latin typeface="Corbel"/>
                <a:cs typeface="Calibri"/>
              </a:rPr>
              <a:t>program type, </a:t>
            </a:r>
            <a:r>
              <a:rPr lang="en-IN" sz="1100" b="0" i="0">
                <a:solidFill>
                  <a:srgbClr val="FFFFFF"/>
                </a:solidFill>
                <a:effectLst/>
                <a:latin typeface="Corbel"/>
                <a:cs typeface="Calibri"/>
              </a:rPr>
              <a:t>which determines the type of our BPF module (e.g. </a:t>
            </a:r>
            <a:r>
              <a:rPr lang="en-IN" sz="1100" b="0" i="1">
                <a:solidFill>
                  <a:srgbClr val="FFFFFF"/>
                </a:solidFill>
                <a:effectLst/>
                <a:latin typeface="Corbel"/>
                <a:cs typeface="Calibri"/>
              </a:rPr>
              <a:t>BPF_PROG_TYPE_SOCKET_FILTER </a:t>
            </a:r>
            <a:r>
              <a:rPr lang="en-IN" sz="1100" b="0" i="0">
                <a:solidFill>
                  <a:srgbClr val="FFFFFF"/>
                </a:solidFill>
                <a:effectLst/>
                <a:latin typeface="Corbel"/>
                <a:cs typeface="Calibri"/>
              </a:rPr>
              <a:t>for packet filtering, </a:t>
            </a:r>
            <a:r>
              <a:rPr lang="en-IN" sz="1100" b="0" i="1">
                <a:solidFill>
                  <a:srgbClr val="FFFFFF"/>
                </a:solidFill>
                <a:effectLst/>
                <a:latin typeface="Corbel"/>
                <a:cs typeface="Calibri"/>
              </a:rPr>
              <a:t>BPF_PROG_TYPE_KPROBE</a:t>
            </a:r>
            <a:r>
              <a:rPr lang="en-IN" sz="1100" b="0" i="0">
                <a:solidFill>
                  <a:srgbClr val="FFFFFF"/>
                </a:solidFill>
                <a:effectLst/>
                <a:latin typeface="Corbel"/>
                <a:cs typeface="Calibri"/>
              </a:rPr>
              <a:t> for kernel probes)</a:t>
            </a:r>
          </a:p>
          <a:p>
            <a:pPr>
              <a:buFont typeface="+mj-lt"/>
              <a:buAutoNum type="arabicPeriod"/>
            </a:pPr>
            <a:r>
              <a:rPr lang="en-IN" sz="1100" b="0" i="0">
                <a:solidFill>
                  <a:srgbClr val="FFFFFF"/>
                </a:solidFill>
                <a:effectLst/>
                <a:latin typeface="Corbel"/>
                <a:cs typeface="Calibri"/>
              </a:rPr>
              <a:t>The kernel will now run a static-analyser and verify the control-flow-graph of the code is safe for use (The BPF VM is quite strict, most I/O operations are forbidden, infinite loops are detected etc.)</a:t>
            </a:r>
          </a:p>
          <a:p>
            <a:pPr>
              <a:buFont typeface="+mj-lt"/>
              <a:buAutoNum type="arabicPeriod"/>
            </a:pPr>
            <a:r>
              <a:rPr lang="en-IN" sz="1100" b="0" i="0">
                <a:solidFill>
                  <a:srgbClr val="FFFFFF"/>
                </a:solidFill>
                <a:effectLst/>
                <a:latin typeface="Corbel"/>
                <a:cs typeface="Calibri"/>
              </a:rPr>
              <a:t>If the static checks above pass, the </a:t>
            </a:r>
            <a:r>
              <a:rPr lang="en-IN" sz="1100" b="0" i="1">
                <a:solidFill>
                  <a:srgbClr val="FFFFFF"/>
                </a:solidFill>
                <a:effectLst/>
                <a:latin typeface="Corbel"/>
                <a:cs typeface="Calibri"/>
              </a:rPr>
              <a:t>bpf(2) </a:t>
            </a:r>
            <a:r>
              <a:rPr lang="en-IN" sz="1100" b="0" i="0">
                <a:solidFill>
                  <a:srgbClr val="FFFFFF"/>
                </a:solidFill>
                <a:effectLst/>
                <a:latin typeface="Corbel"/>
                <a:cs typeface="Calibri"/>
              </a:rPr>
              <a:t>syscall results in a file-descriptor, which the user-mode program may operate against.</a:t>
            </a:r>
          </a:p>
          <a:p>
            <a:pPr>
              <a:buFont typeface="+mj-lt"/>
              <a:buAutoNum type="arabicPeriod"/>
            </a:pPr>
            <a:r>
              <a:rPr lang="en-IN" sz="1100" b="0" i="0">
                <a:solidFill>
                  <a:srgbClr val="FFFFFF"/>
                </a:solidFill>
                <a:effectLst/>
                <a:latin typeface="Corbel"/>
                <a:cs typeface="Calibri"/>
              </a:rPr>
              <a:t>In addition to the above, one may create and use a predefined set of </a:t>
            </a:r>
            <a:r>
              <a:rPr lang="en-IN" sz="1100" b="0" i="1">
                <a:solidFill>
                  <a:srgbClr val="FFFFFF"/>
                </a:solidFill>
                <a:effectLst/>
                <a:latin typeface="Corbel"/>
                <a:cs typeface="Calibri"/>
              </a:rPr>
              <a:t>BPF data-structures</a:t>
            </a:r>
            <a:r>
              <a:rPr lang="en-IN" sz="1100" b="0" i="0">
                <a:solidFill>
                  <a:srgbClr val="FFFFFF"/>
                </a:solidFill>
                <a:effectLst/>
                <a:latin typeface="Corbel"/>
                <a:cs typeface="Calibri"/>
              </a:rPr>
              <a:t> to communicate between BPF routines, and between your routine and user-mode program.</a:t>
            </a:r>
          </a:p>
          <a:p>
            <a:pPr>
              <a:buFont typeface="+mj-lt"/>
              <a:buAutoNum type="arabicPeriod"/>
            </a:pPr>
            <a:r>
              <a:rPr lang="en-IN" sz="1100" b="0" i="0">
                <a:solidFill>
                  <a:srgbClr val="FFFFFF"/>
                </a:solidFill>
                <a:effectLst/>
                <a:latin typeface="Corbel"/>
                <a:cs typeface="Calibri"/>
              </a:rPr>
              <a:t>Lastly, we may operate against our BPF module; For example, we may attach a kernel probe to it, so our routine would be called before or after a specific syscall is called.</a:t>
            </a:r>
          </a:p>
          <a:p>
            <a:pPr marL="0" indent="0">
              <a:buNone/>
            </a:pPr>
            <a:endParaRPr lang="en-US" sz="1100">
              <a:solidFill>
                <a:srgbClr val="FFFFFF"/>
              </a:solidFill>
            </a:endParaRPr>
          </a:p>
        </p:txBody>
      </p:sp>
      <p:pic>
        <p:nvPicPr>
          <p:cNvPr id="5" name="Picture 4" descr="A diagram of a software system&#10;&#10;Description automatically generated">
            <a:extLst>
              <a:ext uri="{FF2B5EF4-FFF2-40B4-BE49-F238E27FC236}">
                <a16:creationId xmlns:a16="http://schemas.microsoft.com/office/drawing/2014/main" id="{75B9D1A4-FEEC-136B-C834-FE29F068C5E8}"/>
              </a:ext>
            </a:extLst>
          </p:cNvPr>
          <p:cNvPicPr>
            <a:picLocks noChangeAspect="1"/>
          </p:cNvPicPr>
          <p:nvPr/>
        </p:nvPicPr>
        <p:blipFill>
          <a:blip r:embed="rId3"/>
          <a:srcRect r="7116" b="4"/>
          <a:stretch/>
        </p:blipFill>
        <p:spPr>
          <a:xfrm>
            <a:off x="7552944" y="1543666"/>
            <a:ext cx="3778286" cy="3762515"/>
          </a:xfrm>
          <a:prstGeom prst="rect">
            <a:avLst/>
          </a:prstGeom>
        </p:spPr>
      </p:pic>
      <p:sp>
        <p:nvSpPr>
          <p:cNvPr id="4" name="Footer Placeholder 3">
            <a:extLst>
              <a:ext uri="{FF2B5EF4-FFF2-40B4-BE49-F238E27FC236}">
                <a16:creationId xmlns:a16="http://schemas.microsoft.com/office/drawing/2014/main" id="{7C5718ED-A242-E68C-A0C6-584EBBB92B46}"/>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a:t>Cisco Confidential 2024</a:t>
            </a:r>
          </a:p>
        </p:txBody>
      </p:sp>
      <p:sp>
        <p:nvSpPr>
          <p:cNvPr id="6" name="Slide Number Placeholder 5">
            <a:extLst>
              <a:ext uri="{FF2B5EF4-FFF2-40B4-BE49-F238E27FC236}">
                <a16:creationId xmlns:a16="http://schemas.microsoft.com/office/drawing/2014/main" id="{9E79077A-E142-D0B1-44B5-14FF5A50E07D}"/>
              </a:ext>
            </a:extLst>
          </p:cNvPr>
          <p:cNvSpPr>
            <a:spLocks noGrp="1"/>
          </p:cNvSpPr>
          <p:nvPr>
            <p:ph type="sldNum" sz="quarter" idx="12"/>
          </p:nvPr>
        </p:nvSpPr>
        <p:spPr>
          <a:xfrm>
            <a:off x="10634135" y="6356350"/>
            <a:ext cx="1530927" cy="365125"/>
          </a:xfrm>
        </p:spPr>
        <p:txBody>
          <a:bodyPr>
            <a:normAutofit/>
          </a:bodyPr>
          <a:lstStyle/>
          <a:p>
            <a:pPr>
              <a:spcAft>
                <a:spcPts val="600"/>
              </a:spcAft>
            </a:pPr>
            <a:fld id="{F58011F5-2113-FD44-9478-BB044CC514B6}" type="slidenum">
              <a:rPr lang="en-US" smtClean="0"/>
              <a:pPr>
                <a:spcAft>
                  <a:spcPts val="600"/>
                </a:spcAft>
              </a:pPr>
              <a:t>14</a:t>
            </a:fld>
            <a:endParaRPr lang="en-US"/>
          </a:p>
        </p:txBody>
      </p:sp>
    </p:spTree>
    <p:extLst>
      <p:ext uri="{BB962C8B-B14F-4D97-AF65-F5344CB8AC3E}">
        <p14:creationId xmlns:p14="http://schemas.microsoft.com/office/powerpoint/2010/main" val="194794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3" name="Rectangle 12">
            <a:extLst>
              <a:ext uri="{FF2B5EF4-FFF2-40B4-BE49-F238E27FC236}">
                <a16:creationId xmlns:a16="http://schemas.microsoft.com/office/drawing/2014/main" id="{103072D6-06FB-4FD1-AF2E-CAC73C6923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610A26E-D82C-4CF8-AD4B-F4C4CABE30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67639"/>
            <a:ext cx="11707367" cy="1852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B9FC050-18C3-8D02-C868-81B60E689AE7}"/>
              </a:ext>
            </a:extLst>
          </p:cNvPr>
          <p:cNvSpPr>
            <a:spLocks noGrp="1"/>
          </p:cNvSpPr>
          <p:nvPr>
            <p:ph type="title"/>
          </p:nvPr>
        </p:nvSpPr>
        <p:spPr>
          <a:xfrm>
            <a:off x="1069848" y="4590661"/>
            <a:ext cx="10210862" cy="1065690"/>
          </a:xfrm>
        </p:spPr>
        <p:txBody>
          <a:bodyPr vert="horz" lIns="91440" tIns="45720" rIns="91440" bIns="45720" rtlCol="0" anchor="b">
            <a:normAutofit/>
          </a:bodyPr>
          <a:lstStyle/>
          <a:p>
            <a:r>
              <a:rPr lang="en-US">
                <a:solidFill>
                  <a:srgbClr val="FFFFFF"/>
                </a:solidFill>
              </a:rPr>
              <a:t>Using eBPF in Kubernetes</a:t>
            </a:r>
          </a:p>
        </p:txBody>
      </p:sp>
      <p:pic>
        <p:nvPicPr>
          <p:cNvPr id="4" name="Picture 3" descr="A cartoon bee looking at a magnifying glass&#10;&#10;Description automatically generated">
            <a:extLst>
              <a:ext uri="{FF2B5EF4-FFF2-40B4-BE49-F238E27FC236}">
                <a16:creationId xmlns:a16="http://schemas.microsoft.com/office/drawing/2014/main" id="{51C78ECD-A187-3452-59D9-E12DE2ABFC4F}"/>
              </a:ext>
            </a:extLst>
          </p:cNvPr>
          <p:cNvPicPr>
            <a:picLocks noChangeAspect="1"/>
          </p:cNvPicPr>
          <p:nvPr/>
        </p:nvPicPr>
        <p:blipFill>
          <a:blip r:embed="rId2"/>
          <a:stretch>
            <a:fillRect/>
          </a:stretch>
        </p:blipFill>
        <p:spPr>
          <a:xfrm>
            <a:off x="1069847" y="484632"/>
            <a:ext cx="6774771" cy="3556755"/>
          </a:xfrm>
          <a:prstGeom prst="rect">
            <a:avLst/>
          </a:prstGeom>
        </p:spPr>
      </p:pic>
      <p:sp>
        <p:nvSpPr>
          <p:cNvPr id="3" name="Footer Placeholder 2">
            <a:extLst>
              <a:ext uri="{FF2B5EF4-FFF2-40B4-BE49-F238E27FC236}">
                <a16:creationId xmlns:a16="http://schemas.microsoft.com/office/drawing/2014/main" id="{8C84C717-08AD-ACCA-4751-4BEE2B4CE35C}"/>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22DF1ABD-4C8E-C9B8-35CC-DD82D941DFFC}"/>
              </a:ext>
            </a:extLst>
          </p:cNvPr>
          <p:cNvSpPr>
            <a:spLocks noGrp="1"/>
          </p:cNvSpPr>
          <p:nvPr>
            <p:ph type="sldNum" sz="quarter" idx="12"/>
          </p:nvPr>
        </p:nvSpPr>
        <p:spPr/>
        <p:txBody>
          <a:bodyPr/>
          <a:lstStyle/>
          <a:p>
            <a:fld id="{F58011F5-2113-FD44-9478-BB044CC514B6}" type="slidenum">
              <a:rPr lang="en-US" smtClean="0"/>
              <a:t>15</a:t>
            </a:fld>
            <a:endParaRPr lang="en-US"/>
          </a:p>
        </p:txBody>
      </p:sp>
    </p:spTree>
    <p:extLst>
      <p:ext uri="{BB962C8B-B14F-4D97-AF65-F5344CB8AC3E}">
        <p14:creationId xmlns:p14="http://schemas.microsoft.com/office/powerpoint/2010/main" val="31259120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8324D45-17AD-57CE-A551-4C56494C0345}"/>
              </a:ext>
            </a:extLst>
          </p:cNvPr>
          <p:cNvSpPr>
            <a:spLocks noGrp="1"/>
          </p:cNvSpPr>
          <p:nvPr>
            <p:ph type="title"/>
          </p:nvPr>
        </p:nvSpPr>
        <p:spPr>
          <a:xfrm>
            <a:off x="1539116" y="864108"/>
            <a:ext cx="3073914" cy="5120639"/>
          </a:xfrm>
        </p:spPr>
        <p:txBody>
          <a:bodyPr>
            <a:normAutofit/>
          </a:bodyPr>
          <a:lstStyle/>
          <a:p>
            <a:pPr algn="r"/>
            <a:r>
              <a:rPr lang="en-US" err="1">
                <a:solidFill>
                  <a:schemeClr val="tx1">
                    <a:lumMod val="85000"/>
                    <a:lumOff val="15000"/>
                  </a:schemeClr>
                </a:solidFill>
              </a:rPr>
              <a:t>Applicatios</a:t>
            </a:r>
            <a:r>
              <a:rPr lang="en-US">
                <a:solidFill>
                  <a:schemeClr val="tx1">
                    <a:lumMod val="85000"/>
                    <a:lumOff val="15000"/>
                  </a:schemeClr>
                </a:solidFill>
              </a:rPr>
              <a:t> of </a:t>
            </a:r>
            <a:r>
              <a:rPr lang="en-US" err="1">
                <a:solidFill>
                  <a:schemeClr val="tx1">
                    <a:lumMod val="85000"/>
                    <a:lumOff val="15000"/>
                  </a:schemeClr>
                </a:solidFill>
              </a:rPr>
              <a:t>eBPF</a:t>
            </a:r>
            <a:r>
              <a:rPr lang="en-US">
                <a:solidFill>
                  <a:schemeClr val="tx1">
                    <a:lumMod val="85000"/>
                    <a:lumOff val="15000"/>
                  </a:schemeClr>
                </a:solidFill>
              </a:rPr>
              <a:t> in Kubernetes</a:t>
            </a:r>
          </a:p>
        </p:txBody>
      </p:sp>
      <p:sp>
        <p:nvSpPr>
          <p:cNvPr id="10" name="Rectangle 9">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8693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51129"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CCCEEE8-3D29-0574-8E8F-9651401E0952}"/>
              </a:ext>
            </a:extLst>
          </p:cNvPr>
          <p:cNvSpPr>
            <a:spLocks noGrp="1"/>
          </p:cNvSpPr>
          <p:nvPr>
            <p:ph idx="1"/>
          </p:nvPr>
        </p:nvSpPr>
        <p:spPr>
          <a:xfrm>
            <a:off x="5289229" y="864108"/>
            <a:ext cx="5910677" cy="5120640"/>
          </a:xfrm>
        </p:spPr>
        <p:txBody>
          <a:bodyPr>
            <a:normAutofit/>
          </a:bodyPr>
          <a:lstStyle/>
          <a:p>
            <a:r>
              <a:rPr lang="en-US"/>
              <a:t>Performance monitoring</a:t>
            </a:r>
          </a:p>
          <a:p>
            <a:r>
              <a:rPr lang="en-US"/>
              <a:t>Cluster observability </a:t>
            </a:r>
          </a:p>
          <a:p>
            <a:r>
              <a:rPr lang="en-US"/>
              <a:t>Security monitoring</a:t>
            </a:r>
          </a:p>
          <a:p>
            <a:r>
              <a:rPr lang="en-US"/>
              <a:t>Filtering network traffic</a:t>
            </a:r>
          </a:p>
          <a:p>
            <a:r>
              <a:rPr lang="en-US"/>
              <a:t>Profiling and tracing</a:t>
            </a:r>
          </a:p>
        </p:txBody>
      </p:sp>
      <p:sp>
        <p:nvSpPr>
          <p:cNvPr id="14" name="Rectangle 13">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83988" y="767825"/>
            <a:ext cx="508012"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83F38D1-7E32-4536-FA59-92D8EED368E9}"/>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B220AEEE-DB37-D64A-FA56-72740AABF18F}"/>
              </a:ext>
            </a:extLst>
          </p:cNvPr>
          <p:cNvSpPr>
            <a:spLocks noGrp="1"/>
          </p:cNvSpPr>
          <p:nvPr>
            <p:ph type="sldNum" sz="quarter" idx="12"/>
          </p:nvPr>
        </p:nvSpPr>
        <p:spPr/>
        <p:txBody>
          <a:bodyPr/>
          <a:lstStyle/>
          <a:p>
            <a:fld id="{F58011F5-2113-FD44-9478-BB044CC514B6}" type="slidenum">
              <a:rPr lang="en-US" smtClean="0"/>
              <a:t>16</a:t>
            </a:fld>
            <a:endParaRPr lang="en-US"/>
          </a:p>
        </p:txBody>
      </p:sp>
    </p:spTree>
    <p:extLst>
      <p:ext uri="{BB962C8B-B14F-4D97-AF65-F5344CB8AC3E}">
        <p14:creationId xmlns:p14="http://schemas.microsoft.com/office/powerpoint/2010/main" val="373939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06C8E-57D2-9627-313D-46091944AD33}"/>
              </a:ext>
            </a:extLst>
          </p:cNvPr>
          <p:cNvSpPr>
            <a:spLocks noGrp="1"/>
          </p:cNvSpPr>
          <p:nvPr>
            <p:ph type="title"/>
          </p:nvPr>
        </p:nvSpPr>
        <p:spPr>
          <a:xfrm>
            <a:off x="252919" y="1123837"/>
            <a:ext cx="2947482" cy="1053675"/>
          </a:xfrm>
        </p:spPr>
        <p:txBody>
          <a:bodyPr anchor="b">
            <a:normAutofit/>
          </a:bodyPr>
          <a:lstStyle/>
          <a:p>
            <a:r>
              <a:rPr lang="en-US" sz="2400"/>
              <a:t>Why is eBPF  lucrative for cloud-native apps</a:t>
            </a:r>
          </a:p>
        </p:txBody>
      </p:sp>
      <p:sp>
        <p:nvSpPr>
          <p:cNvPr id="3" name="Content Placeholder 2">
            <a:extLst>
              <a:ext uri="{FF2B5EF4-FFF2-40B4-BE49-F238E27FC236}">
                <a16:creationId xmlns:a16="http://schemas.microsoft.com/office/drawing/2014/main" id="{F5B3B685-019A-D283-D84D-D4F123771037}"/>
              </a:ext>
            </a:extLst>
          </p:cNvPr>
          <p:cNvSpPr>
            <a:spLocks noGrp="1"/>
          </p:cNvSpPr>
          <p:nvPr>
            <p:ph idx="1"/>
          </p:nvPr>
        </p:nvSpPr>
        <p:spPr>
          <a:xfrm>
            <a:off x="252920" y="2177512"/>
            <a:ext cx="2947482" cy="3728766"/>
          </a:xfrm>
        </p:spPr>
        <p:txBody>
          <a:bodyPr anchor="t">
            <a:normAutofit/>
          </a:bodyPr>
          <a:lstStyle/>
          <a:p>
            <a:r>
              <a:rPr lang="en-IN" sz="1100" b="0" i="0" u="none" strike="noStrike">
                <a:solidFill>
                  <a:schemeClr val="bg1"/>
                </a:solidFill>
                <a:effectLst/>
                <a:latin typeface="source-serif-pro"/>
              </a:rPr>
              <a:t>From a security perspective, eBPF allows for the creation of dynamic security policies in the kernel, providing fine-grained controls over process execution, system calls, and network access. This can enhance the security of Kubernetes by providing more granular control over these aspects.</a:t>
            </a:r>
          </a:p>
          <a:p>
            <a:r>
              <a:rPr lang="en-IN" sz="1100" b="0" i="0" u="none" strike="noStrike">
                <a:solidFill>
                  <a:schemeClr val="bg1"/>
                </a:solidFill>
                <a:effectLst/>
                <a:latin typeface="source-serif-pro"/>
              </a:rPr>
              <a:t>eBPF can be a more efficient alternative to sidecar containers for certain use cases. Sidecar containers can add significant overhead, requiring running additional processes and often involving complex networking configurations. </a:t>
            </a:r>
          </a:p>
          <a:p>
            <a:r>
              <a:rPr lang="en-IN" sz="1100" b="0" i="0" u="none" strike="noStrike">
                <a:solidFill>
                  <a:schemeClr val="bg1"/>
                </a:solidFill>
                <a:effectLst/>
                <a:latin typeface="source-serif-pro"/>
              </a:rPr>
              <a:t>eBPF programs run directly in the kernel, which can result in lower latency and higher performance. eBPF programs are isolated and secured through the kernel’s built-in mechanisms, reducing the potential attack surface.</a:t>
            </a:r>
            <a:br>
              <a:rPr lang="en-IN" sz="1100">
                <a:solidFill>
                  <a:schemeClr val="bg1"/>
                </a:solidFill>
              </a:rPr>
            </a:br>
            <a:endParaRPr lang="en-US" sz="1100">
              <a:solidFill>
                <a:schemeClr val="bg1"/>
              </a:solidFill>
            </a:endParaRPr>
          </a:p>
        </p:txBody>
      </p:sp>
      <p:pic>
        <p:nvPicPr>
          <p:cNvPr id="7" name="Picture 6">
            <a:extLst>
              <a:ext uri="{FF2B5EF4-FFF2-40B4-BE49-F238E27FC236}">
                <a16:creationId xmlns:a16="http://schemas.microsoft.com/office/drawing/2014/main" id="{A5F96B26-3A67-CC9E-C781-0FD6839C9E1E}"/>
              </a:ext>
            </a:extLst>
          </p:cNvPr>
          <p:cNvPicPr>
            <a:picLocks noChangeAspect="1"/>
          </p:cNvPicPr>
          <p:nvPr/>
        </p:nvPicPr>
        <p:blipFill>
          <a:blip r:embed="rId3"/>
          <a:stretch>
            <a:fillRect/>
          </a:stretch>
        </p:blipFill>
        <p:spPr>
          <a:xfrm>
            <a:off x="3778897" y="1501051"/>
            <a:ext cx="7772401" cy="3827907"/>
          </a:xfrm>
          <a:prstGeom prst="rect">
            <a:avLst/>
          </a:prstGeom>
        </p:spPr>
      </p:pic>
      <p:sp>
        <p:nvSpPr>
          <p:cNvPr id="4" name="Footer Placeholder 3">
            <a:extLst>
              <a:ext uri="{FF2B5EF4-FFF2-40B4-BE49-F238E27FC236}">
                <a16:creationId xmlns:a16="http://schemas.microsoft.com/office/drawing/2014/main" id="{E0C659D4-E57B-FC46-7E43-E3DF0E66B7D3}"/>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a:t>Cisco Confidential 2024</a:t>
            </a:r>
          </a:p>
        </p:txBody>
      </p:sp>
      <p:sp>
        <p:nvSpPr>
          <p:cNvPr id="5" name="Slide Number Placeholder 4">
            <a:extLst>
              <a:ext uri="{FF2B5EF4-FFF2-40B4-BE49-F238E27FC236}">
                <a16:creationId xmlns:a16="http://schemas.microsoft.com/office/drawing/2014/main" id="{C83AF3BF-3FBF-5FC6-D958-1852793D148D}"/>
              </a:ext>
            </a:extLst>
          </p:cNvPr>
          <p:cNvSpPr>
            <a:spLocks noGrp="1"/>
          </p:cNvSpPr>
          <p:nvPr>
            <p:ph type="sldNum" sz="quarter" idx="12"/>
          </p:nvPr>
        </p:nvSpPr>
        <p:spPr>
          <a:xfrm>
            <a:off x="10634135" y="6356350"/>
            <a:ext cx="1530927" cy="365125"/>
          </a:xfrm>
        </p:spPr>
        <p:txBody>
          <a:bodyPr>
            <a:normAutofit/>
          </a:bodyPr>
          <a:lstStyle/>
          <a:p>
            <a:pPr>
              <a:spcAft>
                <a:spcPts val="600"/>
              </a:spcAft>
            </a:pPr>
            <a:fld id="{F58011F5-2113-FD44-9478-BB044CC514B6}" type="slidenum">
              <a:rPr lang="en-US" smtClean="0"/>
              <a:pPr>
                <a:spcAft>
                  <a:spcPts val="600"/>
                </a:spcAft>
              </a:pPr>
              <a:t>17</a:t>
            </a:fld>
            <a:endParaRPr lang="en-US"/>
          </a:p>
        </p:txBody>
      </p:sp>
    </p:spTree>
    <p:extLst>
      <p:ext uri="{BB962C8B-B14F-4D97-AF65-F5344CB8AC3E}">
        <p14:creationId xmlns:p14="http://schemas.microsoft.com/office/powerpoint/2010/main" val="3722278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3" name="Rectangle 12">
            <a:extLst>
              <a:ext uri="{FF2B5EF4-FFF2-40B4-BE49-F238E27FC236}">
                <a16:creationId xmlns:a16="http://schemas.microsoft.com/office/drawing/2014/main" id="{6A0CEB20-2839-496C-922D-A386524F3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EE33FA5-2378-4F59-8611-CE0F9CA505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D3C309F-6E81-75C8-34BA-C68ED9EE0489}"/>
              </a:ext>
            </a:extLst>
          </p:cNvPr>
          <p:cNvSpPr>
            <a:spLocks noGrp="1"/>
          </p:cNvSpPr>
          <p:nvPr>
            <p:ph type="title"/>
          </p:nvPr>
        </p:nvSpPr>
        <p:spPr>
          <a:xfrm>
            <a:off x="1069849" y="1298448"/>
            <a:ext cx="3258688" cy="3255264"/>
          </a:xfrm>
        </p:spPr>
        <p:txBody>
          <a:bodyPr vert="horz" lIns="91440" tIns="45720" rIns="91440" bIns="45720" rtlCol="0" anchor="b">
            <a:normAutofit/>
          </a:bodyPr>
          <a:lstStyle/>
          <a:p>
            <a:r>
              <a:rPr lang="en-US" sz="5000" spc="-100"/>
              <a:t>Kubernetes Networking</a:t>
            </a:r>
          </a:p>
        </p:txBody>
      </p:sp>
      <p:sp>
        <p:nvSpPr>
          <p:cNvPr id="17" name="Rectangle 16">
            <a:extLst>
              <a:ext uri="{FF2B5EF4-FFF2-40B4-BE49-F238E27FC236}">
                <a16:creationId xmlns:a16="http://schemas.microsoft.com/office/drawing/2014/main" id="{1C368AEB-D83A-432D-818C-3575285B6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4" name="Table 3">
            <a:extLst>
              <a:ext uri="{FF2B5EF4-FFF2-40B4-BE49-F238E27FC236}">
                <a16:creationId xmlns:a16="http://schemas.microsoft.com/office/drawing/2014/main" id="{30785E20-5436-13E4-6BD3-01CBA67B569C}"/>
              </a:ext>
            </a:extLst>
          </p:cNvPr>
          <p:cNvGraphicFramePr>
            <a:graphicFrameLocks noGrp="1"/>
          </p:cNvGraphicFramePr>
          <p:nvPr>
            <p:extLst>
              <p:ext uri="{D42A27DB-BD31-4B8C-83A1-F6EECF244321}">
                <p14:modId xmlns:p14="http://schemas.microsoft.com/office/powerpoint/2010/main" val="4239911310"/>
              </p:ext>
            </p:extLst>
          </p:nvPr>
        </p:nvGraphicFramePr>
        <p:xfrm>
          <a:off x="5120640" y="1179819"/>
          <a:ext cx="6367272" cy="4490213"/>
        </p:xfrm>
        <a:graphic>
          <a:graphicData uri="http://schemas.openxmlformats.org/drawingml/2006/table">
            <a:tbl>
              <a:tblPr firstRow="1" bandRow="1">
                <a:tableStyleId>{5C22544A-7EE6-4342-B048-85BDC9FD1C3A}</a:tableStyleId>
              </a:tblPr>
              <a:tblGrid>
                <a:gridCol w="1544040">
                  <a:extLst>
                    <a:ext uri="{9D8B030D-6E8A-4147-A177-3AD203B41FA5}">
                      <a16:colId xmlns:a16="http://schemas.microsoft.com/office/drawing/2014/main" val="3207813972"/>
                    </a:ext>
                  </a:extLst>
                </a:gridCol>
                <a:gridCol w="2343342">
                  <a:extLst>
                    <a:ext uri="{9D8B030D-6E8A-4147-A177-3AD203B41FA5}">
                      <a16:colId xmlns:a16="http://schemas.microsoft.com/office/drawing/2014/main" val="1025488014"/>
                    </a:ext>
                  </a:extLst>
                </a:gridCol>
                <a:gridCol w="2479890">
                  <a:extLst>
                    <a:ext uri="{9D8B030D-6E8A-4147-A177-3AD203B41FA5}">
                      <a16:colId xmlns:a16="http://schemas.microsoft.com/office/drawing/2014/main" val="2214084662"/>
                    </a:ext>
                  </a:extLst>
                </a:gridCol>
              </a:tblGrid>
              <a:tr h="316151">
                <a:tc>
                  <a:txBody>
                    <a:bodyPr/>
                    <a:lstStyle/>
                    <a:p>
                      <a:r>
                        <a:rPr lang="en-US" sz="1400"/>
                        <a:t>Feature</a:t>
                      </a:r>
                    </a:p>
                  </a:txBody>
                  <a:tcPr marL="69966" marR="69966" marT="34983" marB="34983"/>
                </a:tc>
                <a:tc>
                  <a:txBody>
                    <a:bodyPr/>
                    <a:lstStyle/>
                    <a:p>
                      <a:r>
                        <a:rPr lang="en-US" sz="1400"/>
                        <a:t>Without eBPF</a:t>
                      </a:r>
                    </a:p>
                  </a:txBody>
                  <a:tcPr marL="69966" marR="69966" marT="34983" marB="34983"/>
                </a:tc>
                <a:tc>
                  <a:txBody>
                    <a:bodyPr/>
                    <a:lstStyle/>
                    <a:p>
                      <a:r>
                        <a:rPr lang="en-US" sz="1400"/>
                        <a:t>With eBPF</a:t>
                      </a:r>
                    </a:p>
                  </a:txBody>
                  <a:tcPr marL="69966" marR="69966" marT="34983" marB="34983"/>
                </a:tc>
                <a:extLst>
                  <a:ext uri="{0D108BD9-81ED-4DB2-BD59-A6C34878D82A}">
                    <a16:rowId xmlns:a16="http://schemas.microsoft.com/office/drawing/2014/main" val="4130063164"/>
                  </a:ext>
                </a:extLst>
              </a:tr>
              <a:tr h="1147425">
                <a:tc>
                  <a:txBody>
                    <a:bodyPr/>
                    <a:lstStyle/>
                    <a:p>
                      <a:r>
                        <a:rPr lang="en-US" sz="1400" b="1"/>
                        <a:t>Packet filtering</a:t>
                      </a:r>
                    </a:p>
                  </a:txBody>
                  <a:tcPr marL="69966" marR="69966" marT="34983" marB="34983"/>
                </a:tc>
                <a:tc>
                  <a:txBody>
                    <a:bodyPr/>
                    <a:lstStyle/>
                    <a:p>
                      <a:r>
                        <a:rPr lang="en-US" sz="1400"/>
                        <a:t>Rely on CNI plugins (like Calico, flannel) that are usually based off iptables– these can add latency and complexity in large clusters</a:t>
                      </a:r>
                    </a:p>
                  </a:txBody>
                  <a:tcPr marL="69966" marR="69966" marT="34983" marB="34983"/>
                </a:tc>
                <a:tc>
                  <a:txBody>
                    <a:bodyPr/>
                    <a:lstStyle/>
                    <a:p>
                      <a:r>
                        <a:rPr lang="en-US" sz="1400"/>
                        <a:t>Do away with iptables – use eBPF maps for faster lookups</a:t>
                      </a:r>
                    </a:p>
                  </a:txBody>
                  <a:tcPr marL="69966" marR="69966" marT="34983" marB="34983"/>
                </a:tc>
                <a:extLst>
                  <a:ext uri="{0D108BD9-81ED-4DB2-BD59-A6C34878D82A}">
                    <a16:rowId xmlns:a16="http://schemas.microsoft.com/office/drawing/2014/main" val="3772107477"/>
                  </a:ext>
                </a:extLst>
              </a:tr>
              <a:tr h="939606">
                <a:tc>
                  <a:txBody>
                    <a:bodyPr/>
                    <a:lstStyle/>
                    <a:p>
                      <a:r>
                        <a:rPr lang="en-US" sz="1400" b="1"/>
                        <a:t>Load balancing</a:t>
                      </a:r>
                    </a:p>
                  </a:txBody>
                  <a:tcPr marL="69966" marR="69966" marT="34983" marB="34983"/>
                </a:tc>
                <a:tc>
                  <a:txBody>
                    <a:bodyPr/>
                    <a:lstStyle/>
                    <a:p>
                      <a:r>
                        <a:rPr lang="en-US" sz="1400"/>
                        <a:t>Use kube-proxy for load-balancing, which internally uses iptables or ipvs </a:t>
                      </a:r>
                    </a:p>
                  </a:txBody>
                  <a:tcPr marL="69966" marR="69966" marT="34983" marB="34983"/>
                </a:tc>
                <a:tc>
                  <a:txBody>
                    <a:bodyPr/>
                    <a:lstStyle/>
                    <a:p>
                      <a:r>
                        <a:rPr lang="en-US" sz="1400"/>
                        <a:t>eBPF-based kube-proxy implements load balancing directly in the kernel, avoiding iptables traversal and latency. </a:t>
                      </a:r>
                    </a:p>
                  </a:txBody>
                  <a:tcPr marL="69966" marR="69966" marT="34983" marB="34983"/>
                </a:tc>
                <a:extLst>
                  <a:ext uri="{0D108BD9-81ED-4DB2-BD59-A6C34878D82A}">
                    <a16:rowId xmlns:a16="http://schemas.microsoft.com/office/drawing/2014/main" val="1896688453"/>
                  </a:ext>
                </a:extLst>
              </a:tr>
              <a:tr h="1147425">
                <a:tc>
                  <a:txBody>
                    <a:bodyPr/>
                    <a:lstStyle/>
                    <a:p>
                      <a:r>
                        <a:rPr lang="en-US" sz="1400" b="1"/>
                        <a:t>Observability</a:t>
                      </a:r>
                    </a:p>
                  </a:txBody>
                  <a:tcPr marL="69966" marR="69966" marT="34983" marB="34983"/>
                </a:tc>
                <a:tc>
                  <a:txBody>
                    <a:bodyPr/>
                    <a:lstStyle/>
                    <a:p>
                      <a:r>
                        <a:rPr lang="en-US" sz="1400"/>
                        <a:t>Observability tools like tcpdump, or iptables logs that require capture at the userspace level - more sidecars, more overhead</a:t>
                      </a:r>
                    </a:p>
                  </a:txBody>
                  <a:tcPr marL="69966" marR="69966" marT="34983" marB="34983"/>
                </a:tc>
                <a:tc>
                  <a:txBody>
                    <a:bodyPr/>
                    <a:lstStyle/>
                    <a:p>
                      <a:r>
                        <a:rPr lang="en-US" sz="1400"/>
                        <a:t>Capture and analyze packets directly in the kernel</a:t>
                      </a:r>
                    </a:p>
                  </a:txBody>
                  <a:tcPr marL="69966" marR="69966" marT="34983" marB="34983"/>
                </a:tc>
                <a:extLst>
                  <a:ext uri="{0D108BD9-81ED-4DB2-BD59-A6C34878D82A}">
                    <a16:rowId xmlns:a16="http://schemas.microsoft.com/office/drawing/2014/main" val="803709906"/>
                  </a:ext>
                </a:extLst>
              </a:tr>
              <a:tr h="939606">
                <a:tc>
                  <a:txBody>
                    <a:bodyPr/>
                    <a:lstStyle/>
                    <a:p>
                      <a:r>
                        <a:rPr lang="en-US" sz="1400" b="1"/>
                        <a:t>Pod-to-Pod communication</a:t>
                      </a:r>
                    </a:p>
                  </a:txBody>
                  <a:tcPr marL="69966" marR="69966" marT="34983" marB="34983"/>
                </a:tc>
                <a:tc>
                  <a:txBody>
                    <a:bodyPr/>
                    <a:lstStyle/>
                    <a:p>
                      <a:r>
                        <a:rPr lang="en-US" sz="1400">
                          <a:solidFill>
                            <a:schemeClr val="tx1"/>
                          </a:solidFill>
                        </a:rPr>
                        <a:t>IP-in-IP, VXLAN</a:t>
                      </a:r>
                    </a:p>
                  </a:txBody>
                  <a:tcPr marL="69966" marR="69966" marT="34983" marB="34983"/>
                </a:tc>
                <a:tc>
                  <a:txBody>
                    <a:bodyPr/>
                    <a:lstStyle/>
                    <a:p>
                      <a:r>
                        <a:rPr lang="en-US" sz="1400">
                          <a:solidFill>
                            <a:schemeClr val="tx1"/>
                          </a:solidFill>
                        </a:rPr>
                        <a:t>Forwarding/routing decisions can be taken early on, with XDP. Load balancing can also be handled by </a:t>
                      </a:r>
                      <a:r>
                        <a:rPr lang="en-US" sz="1400" err="1">
                          <a:solidFill>
                            <a:schemeClr val="tx1"/>
                          </a:solidFill>
                        </a:rPr>
                        <a:t>ebpf</a:t>
                      </a:r>
                      <a:r>
                        <a:rPr lang="en-US" sz="1400">
                          <a:solidFill>
                            <a:schemeClr val="tx1"/>
                          </a:solidFill>
                        </a:rPr>
                        <a:t>. </a:t>
                      </a:r>
                    </a:p>
                  </a:txBody>
                  <a:tcPr marL="69966" marR="69966" marT="34983" marB="34983"/>
                </a:tc>
                <a:extLst>
                  <a:ext uri="{0D108BD9-81ED-4DB2-BD59-A6C34878D82A}">
                    <a16:rowId xmlns:a16="http://schemas.microsoft.com/office/drawing/2014/main" val="3826542615"/>
                  </a:ext>
                </a:extLst>
              </a:tr>
            </a:tbl>
          </a:graphicData>
        </a:graphic>
      </p:graphicFrame>
      <p:sp>
        <p:nvSpPr>
          <p:cNvPr id="3" name="Footer Placeholder 2">
            <a:extLst>
              <a:ext uri="{FF2B5EF4-FFF2-40B4-BE49-F238E27FC236}">
                <a16:creationId xmlns:a16="http://schemas.microsoft.com/office/drawing/2014/main" id="{5CC770D8-011A-82E9-A52F-326B8644822A}"/>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24741153-5DC6-541F-CE3D-C657853304DF}"/>
              </a:ext>
            </a:extLst>
          </p:cNvPr>
          <p:cNvSpPr>
            <a:spLocks noGrp="1"/>
          </p:cNvSpPr>
          <p:nvPr>
            <p:ph type="sldNum" sz="quarter" idx="12"/>
          </p:nvPr>
        </p:nvSpPr>
        <p:spPr/>
        <p:txBody>
          <a:bodyPr/>
          <a:lstStyle/>
          <a:p>
            <a:fld id="{F58011F5-2113-FD44-9478-BB044CC514B6}" type="slidenum">
              <a:rPr lang="en-US" smtClean="0"/>
              <a:t>18</a:t>
            </a:fld>
            <a:endParaRPr lang="en-US"/>
          </a:p>
        </p:txBody>
      </p:sp>
    </p:spTree>
    <p:extLst>
      <p:ext uri="{BB962C8B-B14F-4D97-AF65-F5344CB8AC3E}">
        <p14:creationId xmlns:p14="http://schemas.microsoft.com/office/powerpoint/2010/main" val="23274679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3" name="Rectangle 12">
            <a:extLst>
              <a:ext uri="{FF2B5EF4-FFF2-40B4-BE49-F238E27FC236}">
                <a16:creationId xmlns:a16="http://schemas.microsoft.com/office/drawing/2014/main" id="{6A0CEB20-2839-496C-922D-A386524F3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EE33FA5-2378-4F59-8611-CE0F9CA505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0BE41FF-0210-FF8A-04C2-31C8F67BA875}"/>
              </a:ext>
            </a:extLst>
          </p:cNvPr>
          <p:cNvSpPr>
            <a:spLocks noGrp="1"/>
          </p:cNvSpPr>
          <p:nvPr>
            <p:ph type="title"/>
          </p:nvPr>
        </p:nvSpPr>
        <p:spPr>
          <a:xfrm>
            <a:off x="1069849" y="1298448"/>
            <a:ext cx="3258688" cy="3255264"/>
          </a:xfrm>
        </p:spPr>
        <p:txBody>
          <a:bodyPr vert="horz" lIns="91440" tIns="45720" rIns="91440" bIns="45720" rtlCol="0" anchor="b">
            <a:normAutofit/>
          </a:bodyPr>
          <a:lstStyle/>
          <a:p>
            <a:r>
              <a:rPr lang="en-US" sz="5000" spc="-100"/>
              <a:t>Kubernetes Security</a:t>
            </a:r>
          </a:p>
        </p:txBody>
      </p:sp>
      <p:sp>
        <p:nvSpPr>
          <p:cNvPr id="17" name="Rectangle 16">
            <a:extLst>
              <a:ext uri="{FF2B5EF4-FFF2-40B4-BE49-F238E27FC236}">
                <a16:creationId xmlns:a16="http://schemas.microsoft.com/office/drawing/2014/main" id="{1C368AEB-D83A-432D-818C-3575285B6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4" name="Content Placeholder 3">
            <a:extLst>
              <a:ext uri="{FF2B5EF4-FFF2-40B4-BE49-F238E27FC236}">
                <a16:creationId xmlns:a16="http://schemas.microsoft.com/office/drawing/2014/main" id="{FD59E84C-DB7E-38F8-F5FB-47D5EB804F77}"/>
              </a:ext>
            </a:extLst>
          </p:cNvPr>
          <p:cNvGraphicFramePr>
            <a:graphicFrameLocks noGrp="1"/>
          </p:cNvGraphicFramePr>
          <p:nvPr>
            <p:ph idx="1"/>
            <p:extLst>
              <p:ext uri="{D42A27DB-BD31-4B8C-83A1-F6EECF244321}">
                <p14:modId xmlns:p14="http://schemas.microsoft.com/office/powerpoint/2010/main" val="1342784552"/>
              </p:ext>
            </p:extLst>
          </p:nvPr>
        </p:nvGraphicFramePr>
        <p:xfrm>
          <a:off x="5120640" y="1037949"/>
          <a:ext cx="6367272" cy="4773954"/>
        </p:xfrm>
        <a:graphic>
          <a:graphicData uri="http://schemas.openxmlformats.org/drawingml/2006/table">
            <a:tbl>
              <a:tblPr firstRow="1" bandRow="1">
                <a:tableStyleId>{5C22544A-7EE6-4342-B048-85BDC9FD1C3A}</a:tableStyleId>
              </a:tblPr>
              <a:tblGrid>
                <a:gridCol w="1490280">
                  <a:extLst>
                    <a:ext uri="{9D8B030D-6E8A-4147-A177-3AD203B41FA5}">
                      <a16:colId xmlns:a16="http://schemas.microsoft.com/office/drawing/2014/main" val="878447599"/>
                    </a:ext>
                  </a:extLst>
                </a:gridCol>
                <a:gridCol w="2293274">
                  <a:extLst>
                    <a:ext uri="{9D8B030D-6E8A-4147-A177-3AD203B41FA5}">
                      <a16:colId xmlns:a16="http://schemas.microsoft.com/office/drawing/2014/main" val="1005804367"/>
                    </a:ext>
                  </a:extLst>
                </a:gridCol>
                <a:gridCol w="2583718">
                  <a:extLst>
                    <a:ext uri="{9D8B030D-6E8A-4147-A177-3AD203B41FA5}">
                      <a16:colId xmlns:a16="http://schemas.microsoft.com/office/drawing/2014/main" val="3597250857"/>
                    </a:ext>
                  </a:extLst>
                </a:gridCol>
              </a:tblGrid>
              <a:tr h="408072">
                <a:tc>
                  <a:txBody>
                    <a:bodyPr/>
                    <a:lstStyle/>
                    <a:p>
                      <a:r>
                        <a:rPr lang="en-US" sz="1800"/>
                        <a:t>Feature</a:t>
                      </a:r>
                    </a:p>
                  </a:txBody>
                  <a:tcPr marL="90975" marR="90975" marT="45487" marB="45487"/>
                </a:tc>
                <a:tc>
                  <a:txBody>
                    <a:bodyPr/>
                    <a:lstStyle/>
                    <a:p>
                      <a:r>
                        <a:rPr lang="en-US" sz="1800"/>
                        <a:t>Without eBPF</a:t>
                      </a:r>
                    </a:p>
                  </a:txBody>
                  <a:tcPr marL="90975" marR="90975" marT="45487" marB="45487"/>
                </a:tc>
                <a:tc>
                  <a:txBody>
                    <a:bodyPr/>
                    <a:lstStyle/>
                    <a:p>
                      <a:r>
                        <a:rPr lang="en-US" sz="1800"/>
                        <a:t>With eBPF</a:t>
                      </a:r>
                    </a:p>
                  </a:txBody>
                  <a:tcPr marL="90975" marR="90975" marT="45487" marB="45487"/>
                </a:tc>
                <a:extLst>
                  <a:ext uri="{0D108BD9-81ED-4DB2-BD59-A6C34878D82A}">
                    <a16:rowId xmlns:a16="http://schemas.microsoft.com/office/drawing/2014/main" val="1765148317"/>
                  </a:ext>
                </a:extLst>
              </a:tr>
              <a:tr h="954791">
                <a:tc>
                  <a:txBody>
                    <a:bodyPr/>
                    <a:lstStyle/>
                    <a:p>
                      <a:r>
                        <a:rPr lang="en-US" sz="1800" b="1"/>
                        <a:t>Network Policies</a:t>
                      </a:r>
                    </a:p>
                  </a:txBody>
                  <a:tcPr marL="90975" marR="90975" marT="45487" marB="45487"/>
                </a:tc>
                <a:tc>
                  <a:txBody>
                    <a:bodyPr/>
                    <a:lstStyle/>
                    <a:p>
                      <a:r>
                        <a:rPr lang="en-US" sz="1800"/>
                        <a:t>Using iptables</a:t>
                      </a:r>
                    </a:p>
                  </a:txBody>
                  <a:tcPr marL="90975" marR="90975" marT="45487" marB="45487"/>
                </a:tc>
                <a:tc>
                  <a:txBody>
                    <a:bodyPr/>
                    <a:lstStyle/>
                    <a:p>
                      <a:r>
                        <a:rPr lang="en-US" sz="1800"/>
                        <a:t>Faster packet filtering, enforcement of network policies at the kernel</a:t>
                      </a:r>
                    </a:p>
                  </a:txBody>
                  <a:tcPr marL="90975" marR="90975" marT="45487" marB="45487"/>
                </a:tc>
                <a:extLst>
                  <a:ext uri="{0D108BD9-81ED-4DB2-BD59-A6C34878D82A}">
                    <a16:rowId xmlns:a16="http://schemas.microsoft.com/office/drawing/2014/main" val="732495"/>
                  </a:ext>
                </a:extLst>
              </a:tr>
              <a:tr h="1501510">
                <a:tc>
                  <a:txBody>
                    <a:bodyPr/>
                    <a:lstStyle/>
                    <a:p>
                      <a:r>
                        <a:rPr lang="en-US" sz="1800" b="1"/>
                        <a:t>Runtime Security</a:t>
                      </a:r>
                    </a:p>
                  </a:txBody>
                  <a:tcPr marL="90975" marR="90975" marT="45487" marB="45487"/>
                </a:tc>
                <a:tc>
                  <a:txBody>
                    <a:bodyPr/>
                    <a:lstStyle/>
                    <a:p>
                      <a:r>
                        <a:rPr lang="en-US" sz="1800"/>
                        <a:t>Tools like Falco hook into system calls using kernel modules</a:t>
                      </a:r>
                    </a:p>
                  </a:txBody>
                  <a:tcPr marL="90975" marR="90975" marT="45487" marB="45487"/>
                </a:tc>
                <a:tc>
                  <a:txBody>
                    <a:bodyPr/>
                    <a:lstStyle/>
                    <a:p>
                      <a:r>
                        <a:rPr lang="en-US" sz="1800"/>
                        <a:t>eBPF can hook into kernel syscalls with minimal overhead (can track file access, process creation etc.)</a:t>
                      </a:r>
                    </a:p>
                  </a:txBody>
                  <a:tcPr marL="90975" marR="90975" marT="45487" marB="45487"/>
                </a:tc>
                <a:extLst>
                  <a:ext uri="{0D108BD9-81ED-4DB2-BD59-A6C34878D82A}">
                    <a16:rowId xmlns:a16="http://schemas.microsoft.com/office/drawing/2014/main" val="2040690980"/>
                  </a:ext>
                </a:extLst>
              </a:tr>
              <a:tr h="1228150">
                <a:tc>
                  <a:txBody>
                    <a:bodyPr/>
                    <a:lstStyle/>
                    <a:p>
                      <a:r>
                        <a:rPr lang="en-US" sz="1800" b="1"/>
                        <a:t>Service-to-Service encryption</a:t>
                      </a:r>
                    </a:p>
                  </a:txBody>
                  <a:tcPr marL="90975" marR="90975" marT="45487" marB="45487"/>
                </a:tc>
                <a:tc>
                  <a:txBody>
                    <a:bodyPr/>
                    <a:lstStyle/>
                    <a:p>
                      <a:r>
                        <a:rPr lang="en-US" sz="1800"/>
                        <a:t>Service meshes use sidecar proxies to handle mTLS encryption</a:t>
                      </a:r>
                    </a:p>
                  </a:txBody>
                  <a:tcPr marL="90975" marR="90975" marT="45487" marB="45487"/>
                </a:tc>
                <a:tc>
                  <a:txBody>
                    <a:bodyPr/>
                    <a:lstStyle/>
                    <a:p>
                      <a:r>
                        <a:rPr lang="en-US" sz="1800"/>
                        <a:t>Enable encryption at the kernel level – no need for sidecars</a:t>
                      </a:r>
                    </a:p>
                  </a:txBody>
                  <a:tcPr marL="90975" marR="90975" marT="45487" marB="45487"/>
                </a:tc>
                <a:extLst>
                  <a:ext uri="{0D108BD9-81ED-4DB2-BD59-A6C34878D82A}">
                    <a16:rowId xmlns:a16="http://schemas.microsoft.com/office/drawing/2014/main" val="1120108343"/>
                  </a:ext>
                </a:extLst>
              </a:tr>
              <a:tr h="681431">
                <a:tc>
                  <a:txBody>
                    <a:bodyPr/>
                    <a:lstStyle/>
                    <a:p>
                      <a:r>
                        <a:rPr lang="en-US" sz="1800" b="1"/>
                        <a:t>Access Control</a:t>
                      </a:r>
                    </a:p>
                  </a:txBody>
                  <a:tcPr marL="90975" marR="90975" marT="45487" marB="45487"/>
                </a:tc>
                <a:tc>
                  <a:txBody>
                    <a:bodyPr/>
                    <a:lstStyle/>
                    <a:p>
                      <a:r>
                        <a:rPr lang="en-US" sz="1800"/>
                        <a:t>RBAC, admission control</a:t>
                      </a:r>
                    </a:p>
                  </a:txBody>
                  <a:tcPr marL="90975" marR="90975" marT="45487" marB="45487"/>
                </a:tc>
                <a:tc>
                  <a:txBody>
                    <a:bodyPr/>
                    <a:lstStyle/>
                    <a:p>
                      <a:r>
                        <a:rPr lang="en-US" sz="1800"/>
                        <a:t>Custom access controls at the kernel</a:t>
                      </a:r>
                    </a:p>
                  </a:txBody>
                  <a:tcPr marL="90975" marR="90975" marT="45487" marB="45487"/>
                </a:tc>
                <a:extLst>
                  <a:ext uri="{0D108BD9-81ED-4DB2-BD59-A6C34878D82A}">
                    <a16:rowId xmlns:a16="http://schemas.microsoft.com/office/drawing/2014/main" val="2276655796"/>
                  </a:ext>
                </a:extLst>
              </a:tr>
            </a:tbl>
          </a:graphicData>
        </a:graphic>
      </p:graphicFrame>
      <p:sp>
        <p:nvSpPr>
          <p:cNvPr id="3" name="Footer Placeholder 2">
            <a:extLst>
              <a:ext uri="{FF2B5EF4-FFF2-40B4-BE49-F238E27FC236}">
                <a16:creationId xmlns:a16="http://schemas.microsoft.com/office/drawing/2014/main" id="{9038C55C-5CB3-264C-0FB8-F94F30CFC6B0}"/>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0231F90B-E459-B119-A74E-D9FE71F03A16}"/>
              </a:ext>
            </a:extLst>
          </p:cNvPr>
          <p:cNvSpPr>
            <a:spLocks noGrp="1"/>
          </p:cNvSpPr>
          <p:nvPr>
            <p:ph type="sldNum" sz="quarter" idx="12"/>
          </p:nvPr>
        </p:nvSpPr>
        <p:spPr/>
        <p:txBody>
          <a:bodyPr/>
          <a:lstStyle/>
          <a:p>
            <a:fld id="{F58011F5-2113-FD44-9478-BB044CC514B6}" type="slidenum">
              <a:rPr lang="en-US" smtClean="0"/>
              <a:t>19</a:t>
            </a:fld>
            <a:endParaRPr lang="en-US"/>
          </a:p>
        </p:txBody>
      </p:sp>
    </p:spTree>
    <p:extLst>
      <p:ext uri="{BB962C8B-B14F-4D97-AF65-F5344CB8AC3E}">
        <p14:creationId xmlns:p14="http://schemas.microsoft.com/office/powerpoint/2010/main" val="2832907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7" name="Rectangle 56">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58" name="Rectangle 57">
            <a:extLst>
              <a:ext uri="{FF2B5EF4-FFF2-40B4-BE49-F238E27FC236}">
                <a16:creationId xmlns:a16="http://schemas.microsoft.com/office/drawing/2014/main" id="{6A0CEB20-2839-496C-922D-A386524F3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4EE33FA5-2378-4F59-8611-CE0F9CA505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4B47F55-88E9-9663-DF17-EEB636155FA2}"/>
              </a:ext>
            </a:extLst>
          </p:cNvPr>
          <p:cNvSpPr>
            <a:spLocks noGrp="1"/>
          </p:cNvSpPr>
          <p:nvPr>
            <p:ph type="title"/>
          </p:nvPr>
        </p:nvSpPr>
        <p:spPr>
          <a:xfrm>
            <a:off x="1069849" y="1298448"/>
            <a:ext cx="3258688" cy="3255264"/>
          </a:xfrm>
        </p:spPr>
        <p:txBody>
          <a:bodyPr vert="horz" lIns="91440" tIns="45720" rIns="91440" bIns="45720" rtlCol="0" anchor="b">
            <a:normAutofit/>
          </a:bodyPr>
          <a:lstStyle/>
          <a:p>
            <a:r>
              <a:rPr lang="en-US" sz="4600" spc="-100"/>
              <a:t>Traditional kernel development</a:t>
            </a:r>
            <a:br>
              <a:rPr lang="en-US" sz="4600" spc="-100"/>
            </a:br>
            <a:r>
              <a:rPr lang="en-US" sz="4600" spc="-100"/>
              <a:t>cycle</a:t>
            </a:r>
          </a:p>
        </p:txBody>
      </p:sp>
      <p:pic>
        <p:nvPicPr>
          <p:cNvPr id="4" name="Content Placeholder 3" descr="A cartoon of people talking&#10;&#10;Description automatically generated">
            <a:extLst>
              <a:ext uri="{FF2B5EF4-FFF2-40B4-BE49-F238E27FC236}">
                <a16:creationId xmlns:a16="http://schemas.microsoft.com/office/drawing/2014/main" id="{9ED441DF-1161-4F87-1D40-C8D53C8B8FF5}"/>
              </a:ext>
            </a:extLst>
          </p:cNvPr>
          <p:cNvPicPr>
            <a:picLocks noChangeAspect="1"/>
          </p:cNvPicPr>
          <p:nvPr/>
        </p:nvPicPr>
        <p:blipFill>
          <a:blip r:embed="rId2"/>
          <a:stretch>
            <a:fillRect/>
          </a:stretch>
        </p:blipFill>
        <p:spPr>
          <a:xfrm>
            <a:off x="5120640" y="1419232"/>
            <a:ext cx="6367271" cy="4011383"/>
          </a:xfrm>
          <a:prstGeom prst="rect">
            <a:avLst/>
          </a:prstGeom>
        </p:spPr>
      </p:pic>
      <p:sp>
        <p:nvSpPr>
          <p:cNvPr id="60" name="Rectangle 59">
            <a:extLst>
              <a:ext uri="{FF2B5EF4-FFF2-40B4-BE49-F238E27FC236}">
                <a16:creationId xmlns:a16="http://schemas.microsoft.com/office/drawing/2014/main" id="{1C368AEB-D83A-432D-818C-3575285B6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Footer Placeholder 2">
            <a:extLst>
              <a:ext uri="{FF2B5EF4-FFF2-40B4-BE49-F238E27FC236}">
                <a16:creationId xmlns:a16="http://schemas.microsoft.com/office/drawing/2014/main" id="{44FCB074-E765-28D3-98AD-9AF221E34C60}"/>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74D9931C-0108-379A-31B7-B4F347E7B37E}"/>
              </a:ext>
            </a:extLst>
          </p:cNvPr>
          <p:cNvSpPr>
            <a:spLocks noGrp="1"/>
          </p:cNvSpPr>
          <p:nvPr>
            <p:ph type="sldNum" sz="quarter" idx="12"/>
          </p:nvPr>
        </p:nvSpPr>
        <p:spPr/>
        <p:txBody>
          <a:bodyPr/>
          <a:lstStyle/>
          <a:p>
            <a:fld id="{F58011F5-2113-FD44-9478-BB044CC514B6}" type="slidenum">
              <a:rPr lang="en-US" smtClean="0"/>
              <a:t>2</a:t>
            </a:fld>
            <a:endParaRPr lang="en-US"/>
          </a:p>
        </p:txBody>
      </p:sp>
    </p:spTree>
    <p:extLst>
      <p:ext uri="{BB962C8B-B14F-4D97-AF65-F5344CB8AC3E}">
        <p14:creationId xmlns:p14="http://schemas.microsoft.com/office/powerpoint/2010/main" val="11445932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1" name="Rectangle 20">
            <a:extLst>
              <a:ext uri="{FF2B5EF4-FFF2-40B4-BE49-F238E27FC236}">
                <a16:creationId xmlns:a16="http://schemas.microsoft.com/office/drawing/2014/main" id="{6A0CEB20-2839-496C-922D-A386524F3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EE33FA5-2378-4F59-8611-CE0F9CA505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854D38D-214D-73AF-3896-5FBF1CDD23BA}"/>
              </a:ext>
            </a:extLst>
          </p:cNvPr>
          <p:cNvSpPr>
            <a:spLocks noGrp="1"/>
          </p:cNvSpPr>
          <p:nvPr>
            <p:ph type="title"/>
          </p:nvPr>
        </p:nvSpPr>
        <p:spPr>
          <a:xfrm>
            <a:off x="1069849" y="1298448"/>
            <a:ext cx="3258688" cy="3255264"/>
          </a:xfrm>
        </p:spPr>
        <p:txBody>
          <a:bodyPr vert="horz" lIns="91440" tIns="45720" rIns="91440" bIns="45720" rtlCol="0" anchor="b">
            <a:normAutofit/>
          </a:bodyPr>
          <a:lstStyle/>
          <a:p>
            <a:r>
              <a:rPr lang="en-US" sz="4600" spc="-100"/>
              <a:t>Kubernetes Observability</a:t>
            </a:r>
          </a:p>
        </p:txBody>
      </p:sp>
      <p:sp>
        <p:nvSpPr>
          <p:cNvPr id="23" name="Rectangle 22">
            <a:extLst>
              <a:ext uri="{FF2B5EF4-FFF2-40B4-BE49-F238E27FC236}">
                <a16:creationId xmlns:a16="http://schemas.microsoft.com/office/drawing/2014/main" id="{1C368AEB-D83A-432D-818C-3575285B6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4" name="Content Placeholder 3">
            <a:extLst>
              <a:ext uri="{FF2B5EF4-FFF2-40B4-BE49-F238E27FC236}">
                <a16:creationId xmlns:a16="http://schemas.microsoft.com/office/drawing/2014/main" id="{989534AE-D622-08D4-32C1-38A0030CFFD0}"/>
              </a:ext>
            </a:extLst>
          </p:cNvPr>
          <p:cNvGraphicFramePr>
            <a:graphicFrameLocks noGrp="1"/>
          </p:cNvGraphicFramePr>
          <p:nvPr>
            <p:ph idx="1"/>
            <p:extLst>
              <p:ext uri="{D42A27DB-BD31-4B8C-83A1-F6EECF244321}">
                <p14:modId xmlns:p14="http://schemas.microsoft.com/office/powerpoint/2010/main" val="291376073"/>
              </p:ext>
            </p:extLst>
          </p:nvPr>
        </p:nvGraphicFramePr>
        <p:xfrm>
          <a:off x="5423744" y="759599"/>
          <a:ext cx="6078428" cy="5330651"/>
        </p:xfrm>
        <a:graphic>
          <a:graphicData uri="http://schemas.openxmlformats.org/drawingml/2006/table">
            <a:tbl>
              <a:tblPr firstRow="1" bandRow="1">
                <a:tableStyleId>{5C22544A-7EE6-4342-B048-85BDC9FD1C3A}</a:tableStyleId>
              </a:tblPr>
              <a:tblGrid>
                <a:gridCol w="1330861">
                  <a:extLst>
                    <a:ext uri="{9D8B030D-6E8A-4147-A177-3AD203B41FA5}">
                      <a16:colId xmlns:a16="http://schemas.microsoft.com/office/drawing/2014/main" val="2197900519"/>
                    </a:ext>
                  </a:extLst>
                </a:gridCol>
                <a:gridCol w="2209208">
                  <a:extLst>
                    <a:ext uri="{9D8B030D-6E8A-4147-A177-3AD203B41FA5}">
                      <a16:colId xmlns:a16="http://schemas.microsoft.com/office/drawing/2014/main" val="1537249459"/>
                    </a:ext>
                  </a:extLst>
                </a:gridCol>
                <a:gridCol w="2538359">
                  <a:extLst>
                    <a:ext uri="{9D8B030D-6E8A-4147-A177-3AD203B41FA5}">
                      <a16:colId xmlns:a16="http://schemas.microsoft.com/office/drawing/2014/main" val="1028049392"/>
                    </a:ext>
                  </a:extLst>
                </a:gridCol>
              </a:tblGrid>
              <a:tr h="371185">
                <a:tc>
                  <a:txBody>
                    <a:bodyPr/>
                    <a:lstStyle/>
                    <a:p>
                      <a:r>
                        <a:rPr lang="en-US" sz="1600"/>
                        <a:t>Feature</a:t>
                      </a:r>
                    </a:p>
                  </a:txBody>
                  <a:tcPr marL="83280" marR="83280" marT="41639" marB="41639"/>
                </a:tc>
                <a:tc>
                  <a:txBody>
                    <a:bodyPr/>
                    <a:lstStyle/>
                    <a:p>
                      <a:r>
                        <a:rPr lang="en-US" sz="1600"/>
                        <a:t>Without eBPF</a:t>
                      </a:r>
                    </a:p>
                  </a:txBody>
                  <a:tcPr marL="83280" marR="83280" marT="41639" marB="41639"/>
                </a:tc>
                <a:tc>
                  <a:txBody>
                    <a:bodyPr/>
                    <a:lstStyle/>
                    <a:p>
                      <a:r>
                        <a:rPr lang="en-US" sz="1600"/>
                        <a:t>With eBPF</a:t>
                      </a:r>
                    </a:p>
                  </a:txBody>
                  <a:tcPr marL="83280" marR="83280" marT="41639" marB="41639"/>
                </a:tc>
                <a:extLst>
                  <a:ext uri="{0D108BD9-81ED-4DB2-BD59-A6C34878D82A}">
                    <a16:rowId xmlns:a16="http://schemas.microsoft.com/office/drawing/2014/main" val="2994835003"/>
                  </a:ext>
                </a:extLst>
              </a:tr>
              <a:tr h="2108548">
                <a:tc>
                  <a:txBody>
                    <a:bodyPr/>
                    <a:lstStyle/>
                    <a:p>
                      <a:r>
                        <a:rPr lang="en-US" sz="1600" b="1"/>
                        <a:t>Metrics collection</a:t>
                      </a:r>
                    </a:p>
                  </a:txBody>
                  <a:tcPr marL="83280" marR="83280" marT="41639" marB="41639"/>
                </a:tc>
                <a:tc>
                  <a:txBody>
                    <a:bodyPr/>
                    <a:lstStyle/>
                    <a:p>
                      <a:r>
                        <a:rPr lang="en-US" sz="1600"/>
                        <a:t>Tools like Prometheus scrape metrics from applications, collecting system–level metrics requires additional agents</a:t>
                      </a:r>
                    </a:p>
                  </a:txBody>
                  <a:tcPr marL="83280" marR="83280" marT="41639" marB="41639"/>
                </a:tc>
                <a:tc>
                  <a:txBody>
                    <a:bodyPr/>
                    <a:lstStyle/>
                    <a:p>
                      <a:r>
                        <a:rPr lang="en-US" sz="1600"/>
                        <a:t>Application and system-level metrics can be collected directly at the kernel</a:t>
                      </a:r>
                    </a:p>
                  </a:txBody>
                  <a:tcPr marL="83280" marR="83280" marT="41639" marB="41639"/>
                </a:tc>
                <a:extLst>
                  <a:ext uri="{0D108BD9-81ED-4DB2-BD59-A6C34878D82A}">
                    <a16:rowId xmlns:a16="http://schemas.microsoft.com/office/drawing/2014/main" val="454297853"/>
                  </a:ext>
                </a:extLst>
              </a:tr>
              <a:tr h="619380">
                <a:tc>
                  <a:txBody>
                    <a:bodyPr/>
                    <a:lstStyle/>
                    <a:p>
                      <a:r>
                        <a:rPr lang="en-US" sz="1600" b="1"/>
                        <a:t>Tracing</a:t>
                      </a:r>
                    </a:p>
                  </a:txBody>
                  <a:tcPr marL="83280" marR="83280" marT="41639" marB="41639"/>
                </a:tc>
                <a:tc>
                  <a:txBody>
                    <a:bodyPr/>
                    <a:lstStyle/>
                    <a:p>
                      <a:r>
                        <a:rPr lang="en-US" sz="1600"/>
                        <a:t>Service mesh sidecars</a:t>
                      </a:r>
                    </a:p>
                  </a:txBody>
                  <a:tcPr marL="83280" marR="83280" marT="41639" marB="41639"/>
                </a:tc>
                <a:tc>
                  <a:txBody>
                    <a:bodyPr/>
                    <a:lstStyle/>
                    <a:p>
                      <a:r>
                        <a:rPr lang="en-US" sz="1600"/>
                        <a:t>Tracing at the kernel level</a:t>
                      </a:r>
                    </a:p>
                  </a:txBody>
                  <a:tcPr marL="83280" marR="83280" marT="41639" marB="41639"/>
                </a:tc>
                <a:extLst>
                  <a:ext uri="{0D108BD9-81ED-4DB2-BD59-A6C34878D82A}">
                    <a16:rowId xmlns:a16="http://schemas.microsoft.com/office/drawing/2014/main" val="3350750115"/>
                  </a:ext>
                </a:extLst>
              </a:tr>
              <a:tr h="1115769">
                <a:tc>
                  <a:txBody>
                    <a:bodyPr/>
                    <a:lstStyle/>
                    <a:p>
                      <a:r>
                        <a:rPr lang="en-US" sz="1600" b="1"/>
                        <a:t>Logging</a:t>
                      </a:r>
                    </a:p>
                  </a:txBody>
                  <a:tcPr marL="83280" marR="83280" marT="41639" marB="41639"/>
                </a:tc>
                <a:tc>
                  <a:txBody>
                    <a:bodyPr/>
                    <a:lstStyle/>
                    <a:p>
                      <a:r>
                        <a:rPr lang="en-US" sz="1600"/>
                        <a:t>Logging agents like Fluentd and Logstash can be used</a:t>
                      </a:r>
                    </a:p>
                  </a:txBody>
                  <a:tcPr marL="83280" marR="83280" marT="41639" marB="41639"/>
                </a:tc>
                <a:tc>
                  <a:txBody>
                    <a:bodyPr/>
                    <a:lstStyle/>
                    <a:p>
                      <a:r>
                        <a:rPr lang="en-US" sz="1600"/>
                        <a:t>eBPF apps can hook into app logs directly in the kernel</a:t>
                      </a:r>
                    </a:p>
                  </a:txBody>
                  <a:tcPr marL="83280" marR="83280" marT="41639" marB="41639"/>
                </a:tc>
                <a:extLst>
                  <a:ext uri="{0D108BD9-81ED-4DB2-BD59-A6C34878D82A}">
                    <a16:rowId xmlns:a16="http://schemas.microsoft.com/office/drawing/2014/main" val="734319707"/>
                  </a:ext>
                </a:extLst>
              </a:tr>
              <a:tr h="1115769">
                <a:tc>
                  <a:txBody>
                    <a:bodyPr/>
                    <a:lstStyle/>
                    <a:p>
                      <a:r>
                        <a:rPr lang="en-US" sz="1600" b="1"/>
                        <a:t>Latency</a:t>
                      </a:r>
                    </a:p>
                  </a:txBody>
                  <a:tcPr marL="83280" marR="83280" marT="41639" marB="41639"/>
                </a:tc>
                <a:tc>
                  <a:txBody>
                    <a:bodyPr/>
                    <a:lstStyle/>
                    <a:p>
                      <a:r>
                        <a:rPr lang="en-US" sz="1600"/>
                        <a:t>TCP retranmission, RTT are used for monitoring</a:t>
                      </a:r>
                    </a:p>
                  </a:txBody>
                  <a:tcPr marL="83280" marR="83280" marT="41639" marB="41639"/>
                </a:tc>
                <a:tc>
                  <a:txBody>
                    <a:bodyPr/>
                    <a:lstStyle/>
                    <a:p>
                      <a:r>
                        <a:rPr lang="en-US" sz="1600"/>
                        <a:t>Enable tracking latency at the kernel </a:t>
                      </a:r>
                      <a:r>
                        <a:rPr lang="en-US" sz="1600" err="1"/>
                        <a:t>syscall</a:t>
                      </a:r>
                      <a:r>
                        <a:rPr lang="en-US" sz="1600"/>
                        <a:t>/scheduling granularity</a:t>
                      </a:r>
                    </a:p>
                  </a:txBody>
                  <a:tcPr marL="83280" marR="83280" marT="41639" marB="41639"/>
                </a:tc>
                <a:extLst>
                  <a:ext uri="{0D108BD9-81ED-4DB2-BD59-A6C34878D82A}">
                    <a16:rowId xmlns:a16="http://schemas.microsoft.com/office/drawing/2014/main" val="1957369936"/>
                  </a:ext>
                </a:extLst>
              </a:tr>
            </a:tbl>
          </a:graphicData>
        </a:graphic>
      </p:graphicFrame>
      <p:sp>
        <p:nvSpPr>
          <p:cNvPr id="3" name="Footer Placeholder 2">
            <a:extLst>
              <a:ext uri="{FF2B5EF4-FFF2-40B4-BE49-F238E27FC236}">
                <a16:creationId xmlns:a16="http://schemas.microsoft.com/office/drawing/2014/main" id="{C1CBD8A6-1148-C727-7083-DAC92C019BEA}"/>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33A5FC89-F55D-AC6F-C21E-5D894A944FB3}"/>
              </a:ext>
            </a:extLst>
          </p:cNvPr>
          <p:cNvSpPr>
            <a:spLocks noGrp="1"/>
          </p:cNvSpPr>
          <p:nvPr>
            <p:ph type="sldNum" sz="quarter" idx="12"/>
          </p:nvPr>
        </p:nvSpPr>
        <p:spPr/>
        <p:txBody>
          <a:bodyPr/>
          <a:lstStyle/>
          <a:p>
            <a:fld id="{F58011F5-2113-FD44-9478-BB044CC514B6}" type="slidenum">
              <a:rPr lang="en-US" smtClean="0"/>
              <a:t>20</a:t>
            </a:fld>
            <a:endParaRPr lang="en-US"/>
          </a:p>
        </p:txBody>
      </p:sp>
    </p:spTree>
    <p:extLst>
      <p:ext uri="{BB962C8B-B14F-4D97-AF65-F5344CB8AC3E}">
        <p14:creationId xmlns:p14="http://schemas.microsoft.com/office/powerpoint/2010/main" val="29026608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6" name="Rectangle 25">
            <a:extLst>
              <a:ext uri="{FF2B5EF4-FFF2-40B4-BE49-F238E27FC236}">
                <a16:creationId xmlns:a16="http://schemas.microsoft.com/office/drawing/2014/main" id="{6A0CEB20-2839-496C-922D-A386524F3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EE33FA5-2378-4F59-8611-CE0F9CA505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AD2E86A-4791-87EB-9478-D6BAB841D54F}"/>
              </a:ext>
            </a:extLst>
          </p:cNvPr>
          <p:cNvSpPr>
            <a:spLocks noGrp="1"/>
          </p:cNvSpPr>
          <p:nvPr>
            <p:ph type="title"/>
          </p:nvPr>
        </p:nvSpPr>
        <p:spPr>
          <a:xfrm>
            <a:off x="482020" y="3617105"/>
            <a:ext cx="3226031" cy="827750"/>
          </a:xfrm>
        </p:spPr>
        <p:txBody>
          <a:bodyPr vert="horz" lIns="91440" tIns="45720" rIns="91440" bIns="45720" rtlCol="0" anchor="b">
            <a:normAutofit fontScale="90000"/>
          </a:bodyPr>
          <a:lstStyle/>
          <a:p>
            <a:r>
              <a:rPr lang="en-US" sz="5900" spc="-100"/>
              <a:t>Lab - 1</a:t>
            </a:r>
          </a:p>
        </p:txBody>
      </p:sp>
      <p:sp>
        <p:nvSpPr>
          <p:cNvPr id="8" name="Content Placeholder 7">
            <a:extLst>
              <a:ext uri="{FF2B5EF4-FFF2-40B4-BE49-F238E27FC236}">
                <a16:creationId xmlns:a16="http://schemas.microsoft.com/office/drawing/2014/main" id="{8CBBE159-ED22-F668-7DA5-6F23D8F15FCF}"/>
              </a:ext>
            </a:extLst>
          </p:cNvPr>
          <p:cNvSpPr>
            <a:spLocks noGrp="1"/>
          </p:cNvSpPr>
          <p:nvPr>
            <p:ph idx="1"/>
          </p:nvPr>
        </p:nvSpPr>
        <p:spPr>
          <a:xfrm>
            <a:off x="479529" y="4561389"/>
            <a:ext cx="3228521" cy="914400"/>
          </a:xfrm>
        </p:spPr>
        <p:txBody>
          <a:bodyPr vert="horz" lIns="91440" tIns="45720" rIns="91440" bIns="45720" rtlCol="0" anchor="t">
            <a:normAutofit/>
          </a:bodyPr>
          <a:lstStyle/>
          <a:p>
            <a:pPr marL="0" indent="0">
              <a:buNone/>
            </a:pPr>
            <a:r>
              <a:rPr lang="en-US">
                <a:solidFill>
                  <a:schemeClr val="bg1"/>
                </a:solidFill>
              </a:rPr>
              <a:t>- Setup Kubernetes cluster</a:t>
            </a:r>
            <a:br>
              <a:rPr lang="en-US">
                <a:solidFill>
                  <a:schemeClr val="bg1"/>
                </a:solidFill>
              </a:rPr>
            </a:br>
            <a:r>
              <a:rPr lang="en-US">
                <a:solidFill>
                  <a:schemeClr val="bg1"/>
                </a:solidFill>
              </a:rPr>
              <a:t>- Setup the base </a:t>
            </a:r>
            <a:r>
              <a:rPr lang="en-US" err="1">
                <a:solidFill>
                  <a:schemeClr val="bg1"/>
                </a:solidFill>
              </a:rPr>
              <a:t>eBPF</a:t>
            </a:r>
            <a:r>
              <a:rPr lang="en-US">
                <a:solidFill>
                  <a:schemeClr val="bg1"/>
                </a:solidFill>
              </a:rPr>
              <a:t> container</a:t>
            </a:r>
          </a:p>
        </p:txBody>
      </p:sp>
      <p:pic>
        <p:nvPicPr>
          <p:cNvPr id="4" name="Picture Placeholder 10" descr="A cartoon child meditating with tools around him&#10;&#10;Description automatically generated">
            <a:extLst>
              <a:ext uri="{FF2B5EF4-FFF2-40B4-BE49-F238E27FC236}">
                <a16:creationId xmlns:a16="http://schemas.microsoft.com/office/drawing/2014/main" id="{CEA60EF1-B5F8-B9D0-033A-ADAEED420ABF}"/>
              </a:ext>
            </a:extLst>
          </p:cNvPr>
          <p:cNvPicPr>
            <a:picLocks noChangeAspect="1"/>
          </p:cNvPicPr>
          <p:nvPr/>
        </p:nvPicPr>
        <p:blipFill rotWithShape="1">
          <a:blip r:embed="rId3"/>
          <a:srcRect t="3745" r="2" b="3747"/>
          <a:stretch/>
        </p:blipFill>
        <p:spPr>
          <a:xfrm>
            <a:off x="5120640" y="840532"/>
            <a:ext cx="6367271" cy="5168784"/>
          </a:xfrm>
          <a:prstGeom prst="rect">
            <a:avLst/>
          </a:prstGeom>
          <a:noFill/>
        </p:spPr>
      </p:pic>
      <p:sp>
        <p:nvSpPr>
          <p:cNvPr id="30" name="Rectangle 29">
            <a:extLst>
              <a:ext uri="{FF2B5EF4-FFF2-40B4-BE49-F238E27FC236}">
                <a16:creationId xmlns:a16="http://schemas.microsoft.com/office/drawing/2014/main" id="{1C368AEB-D83A-432D-818C-3575285B6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 name="Footer Placeholder 4">
            <a:extLst>
              <a:ext uri="{FF2B5EF4-FFF2-40B4-BE49-F238E27FC236}">
                <a16:creationId xmlns:a16="http://schemas.microsoft.com/office/drawing/2014/main" id="{308ECBEF-7E5E-E7F7-20F9-670F1D386D4D}"/>
              </a:ext>
            </a:extLst>
          </p:cNvPr>
          <p:cNvSpPr>
            <a:spLocks noGrp="1"/>
          </p:cNvSpPr>
          <p:nvPr>
            <p:ph type="ftr" sz="quarter" idx="11"/>
          </p:nvPr>
        </p:nvSpPr>
        <p:spPr>
          <a:xfrm>
            <a:off x="-7913" y="6478904"/>
            <a:ext cx="5911517" cy="365125"/>
          </a:xfrm>
        </p:spPr>
        <p:txBody>
          <a:bodyPr/>
          <a:lstStyle/>
          <a:p>
            <a:r>
              <a:rPr lang="en-US"/>
              <a:t>Cisco Confidential 2024</a:t>
            </a:r>
          </a:p>
        </p:txBody>
      </p:sp>
      <p:sp>
        <p:nvSpPr>
          <p:cNvPr id="6" name="Slide Number Placeholder 5">
            <a:extLst>
              <a:ext uri="{FF2B5EF4-FFF2-40B4-BE49-F238E27FC236}">
                <a16:creationId xmlns:a16="http://schemas.microsoft.com/office/drawing/2014/main" id="{5AE90A5E-69D4-8279-A638-09EE94F6F0EC}"/>
              </a:ext>
            </a:extLst>
          </p:cNvPr>
          <p:cNvSpPr>
            <a:spLocks noGrp="1"/>
          </p:cNvSpPr>
          <p:nvPr>
            <p:ph type="sldNum" sz="quarter" idx="12"/>
          </p:nvPr>
        </p:nvSpPr>
        <p:spPr/>
        <p:txBody>
          <a:bodyPr/>
          <a:lstStyle/>
          <a:p>
            <a:fld id="{F58011F5-2113-FD44-9478-BB044CC514B6}" type="slidenum">
              <a:rPr lang="en-US" smtClean="0"/>
              <a:t>21</a:t>
            </a:fld>
            <a:endParaRPr lang="en-US"/>
          </a:p>
        </p:txBody>
      </p:sp>
      <p:pic>
        <p:nvPicPr>
          <p:cNvPr id="7" name="Picture 6" descr="A science lab equipment with a dropper and a pipette&#10;&#10;Description automatically generated with medium confidence">
            <a:extLst>
              <a:ext uri="{FF2B5EF4-FFF2-40B4-BE49-F238E27FC236}">
                <a16:creationId xmlns:a16="http://schemas.microsoft.com/office/drawing/2014/main" id="{2B7527E8-3D90-F90C-102B-DEFFBD26A2DF}"/>
              </a:ext>
            </a:extLst>
          </p:cNvPr>
          <p:cNvPicPr>
            <a:picLocks noChangeAspect="1"/>
          </p:cNvPicPr>
          <p:nvPr/>
        </p:nvPicPr>
        <p:blipFill>
          <a:blip r:embed="rId4"/>
          <a:stretch>
            <a:fillRect/>
          </a:stretch>
        </p:blipFill>
        <p:spPr>
          <a:xfrm>
            <a:off x="1596380" y="1040162"/>
            <a:ext cx="1451285" cy="1348600"/>
          </a:xfrm>
          <a:prstGeom prst="roundRect">
            <a:avLst>
              <a:gd name="adj" fmla="val 1858"/>
            </a:avLst>
          </a:prstGeom>
          <a:effectLst/>
        </p:spPr>
      </p:pic>
    </p:spTree>
    <p:extLst>
      <p:ext uri="{BB962C8B-B14F-4D97-AF65-F5344CB8AC3E}">
        <p14:creationId xmlns:p14="http://schemas.microsoft.com/office/powerpoint/2010/main" val="26688418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266A-1810-3166-3D10-D32F8F5D9BF2}"/>
              </a:ext>
            </a:extLst>
          </p:cNvPr>
          <p:cNvSpPr>
            <a:spLocks noGrp="1"/>
          </p:cNvSpPr>
          <p:nvPr>
            <p:ph type="title"/>
          </p:nvPr>
        </p:nvSpPr>
        <p:spPr/>
        <p:txBody>
          <a:bodyPr/>
          <a:lstStyle/>
          <a:p>
            <a:r>
              <a:rPr lang="en-US"/>
              <a:t>Do all kernels let you run </a:t>
            </a:r>
            <a:r>
              <a:rPr lang="en-US" err="1"/>
              <a:t>eBPF</a:t>
            </a:r>
            <a:r>
              <a:rPr lang="en-US"/>
              <a:t>?</a:t>
            </a:r>
          </a:p>
        </p:txBody>
      </p:sp>
      <p:sp>
        <p:nvSpPr>
          <p:cNvPr id="3" name="Content Placeholder 2">
            <a:extLst>
              <a:ext uri="{FF2B5EF4-FFF2-40B4-BE49-F238E27FC236}">
                <a16:creationId xmlns:a16="http://schemas.microsoft.com/office/drawing/2014/main" id="{E2E830DE-3039-A0BD-11B6-AAE983557527}"/>
              </a:ext>
            </a:extLst>
          </p:cNvPr>
          <p:cNvSpPr>
            <a:spLocks noGrp="1"/>
          </p:cNvSpPr>
          <p:nvPr>
            <p:ph idx="1"/>
          </p:nvPr>
        </p:nvSpPr>
        <p:spPr/>
        <p:txBody>
          <a:bodyPr/>
          <a:lstStyle/>
          <a:p>
            <a:r>
              <a:rPr lang="en-US"/>
              <a:t>Kernel headers specific to the version</a:t>
            </a:r>
          </a:p>
          <a:p>
            <a:r>
              <a:rPr lang="en-US"/>
              <a:t>Kernel compile flags (/boot/config-$(</a:t>
            </a:r>
            <a:r>
              <a:rPr lang="en-US" err="1"/>
              <a:t>uname</a:t>
            </a:r>
            <a:r>
              <a:rPr lang="en-US"/>
              <a:t> –r))</a:t>
            </a:r>
          </a:p>
          <a:p>
            <a:pPr lvl="1"/>
            <a:r>
              <a:rPr lang="en-US"/>
              <a:t>CONFIG_BPF (</a:t>
            </a:r>
            <a:r>
              <a:rPr lang="en-US" err="1"/>
              <a:t>bpf</a:t>
            </a:r>
            <a:r>
              <a:rPr lang="en-US"/>
              <a:t> </a:t>
            </a:r>
            <a:r>
              <a:rPr lang="en-US" err="1"/>
              <a:t>vm</a:t>
            </a:r>
            <a:r>
              <a:rPr lang="en-US"/>
              <a:t> interpreter)</a:t>
            </a:r>
          </a:p>
          <a:p>
            <a:pPr lvl="1"/>
            <a:r>
              <a:rPr lang="en-US"/>
              <a:t>CONFIG_BPF_SYSCALL (enable the </a:t>
            </a:r>
            <a:r>
              <a:rPr lang="en-US" err="1"/>
              <a:t>bpf</a:t>
            </a:r>
            <a:r>
              <a:rPr lang="en-US"/>
              <a:t> </a:t>
            </a:r>
            <a:r>
              <a:rPr lang="en-US" err="1"/>
              <a:t>syscall</a:t>
            </a:r>
            <a:r>
              <a:rPr lang="en-US"/>
              <a:t>)</a:t>
            </a:r>
          </a:p>
          <a:p>
            <a:r>
              <a:rPr lang="en-US"/>
              <a:t>Privileged mode execution</a:t>
            </a:r>
          </a:p>
        </p:txBody>
      </p:sp>
      <p:sp>
        <p:nvSpPr>
          <p:cNvPr id="4" name="Footer Placeholder 3">
            <a:extLst>
              <a:ext uri="{FF2B5EF4-FFF2-40B4-BE49-F238E27FC236}">
                <a16:creationId xmlns:a16="http://schemas.microsoft.com/office/drawing/2014/main" id="{2AA8E4F8-721B-57C7-0975-1AC3C31B36AC}"/>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858B831E-4BCB-574A-19B5-4ED47B89BC30}"/>
              </a:ext>
            </a:extLst>
          </p:cNvPr>
          <p:cNvSpPr>
            <a:spLocks noGrp="1"/>
          </p:cNvSpPr>
          <p:nvPr>
            <p:ph type="sldNum" sz="quarter" idx="12"/>
          </p:nvPr>
        </p:nvSpPr>
        <p:spPr/>
        <p:txBody>
          <a:bodyPr/>
          <a:lstStyle/>
          <a:p>
            <a:fld id="{F58011F5-2113-FD44-9478-BB044CC514B6}" type="slidenum">
              <a:rPr lang="en-US" smtClean="0"/>
              <a:t>22</a:t>
            </a:fld>
            <a:endParaRPr lang="en-US"/>
          </a:p>
        </p:txBody>
      </p:sp>
    </p:spTree>
    <p:extLst>
      <p:ext uri="{BB962C8B-B14F-4D97-AF65-F5344CB8AC3E}">
        <p14:creationId xmlns:p14="http://schemas.microsoft.com/office/powerpoint/2010/main" val="28549187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FAB2F-182F-430F-8FFB-01D74C1A73F0}"/>
              </a:ext>
            </a:extLst>
          </p:cNvPr>
          <p:cNvSpPr>
            <a:spLocks noGrp="1"/>
          </p:cNvSpPr>
          <p:nvPr>
            <p:ph type="title"/>
          </p:nvPr>
        </p:nvSpPr>
        <p:spPr>
          <a:xfrm>
            <a:off x="3657467" y="692256"/>
            <a:ext cx="7752213" cy="706964"/>
          </a:xfrm>
        </p:spPr>
        <p:txBody>
          <a:bodyPr>
            <a:normAutofit/>
          </a:bodyPr>
          <a:lstStyle/>
          <a:p>
            <a:r>
              <a:rPr lang="en-US" sz="3300">
                <a:solidFill>
                  <a:schemeClr val="tx2"/>
                </a:solidFill>
              </a:rPr>
              <a:t>Lab-2: Tracing </a:t>
            </a:r>
            <a:r>
              <a:rPr lang="en-US" sz="3300" err="1">
                <a:solidFill>
                  <a:schemeClr val="tx2"/>
                </a:solidFill>
              </a:rPr>
              <a:t>execve</a:t>
            </a:r>
            <a:r>
              <a:rPr lang="en-US" sz="3300">
                <a:solidFill>
                  <a:schemeClr val="tx2"/>
                </a:solidFill>
              </a:rPr>
              <a:t>() </a:t>
            </a:r>
            <a:r>
              <a:rPr lang="en-US" sz="3300" err="1">
                <a:solidFill>
                  <a:schemeClr val="tx2"/>
                </a:solidFill>
              </a:rPr>
              <a:t>syscall</a:t>
            </a:r>
            <a:endParaRPr lang="en-US" sz="3300">
              <a:solidFill>
                <a:schemeClr val="tx2"/>
              </a:solidFill>
            </a:endParaRPr>
          </a:p>
        </p:txBody>
      </p:sp>
      <p:sp>
        <p:nvSpPr>
          <p:cNvPr id="3" name="Content Placeholder 2">
            <a:extLst>
              <a:ext uri="{FF2B5EF4-FFF2-40B4-BE49-F238E27FC236}">
                <a16:creationId xmlns:a16="http://schemas.microsoft.com/office/drawing/2014/main" id="{D4BAD009-B870-5342-BCFE-4F41D1E028A2}"/>
              </a:ext>
            </a:extLst>
          </p:cNvPr>
          <p:cNvSpPr>
            <a:spLocks noGrp="1"/>
          </p:cNvSpPr>
          <p:nvPr>
            <p:ph idx="1"/>
          </p:nvPr>
        </p:nvSpPr>
        <p:spPr>
          <a:xfrm>
            <a:off x="3657467" y="1473200"/>
            <a:ext cx="7151271" cy="4257220"/>
          </a:xfrm>
        </p:spPr>
        <p:txBody>
          <a:bodyPr anchor="ctr">
            <a:normAutofit/>
          </a:bodyPr>
          <a:lstStyle/>
          <a:p>
            <a:pPr>
              <a:lnSpc>
                <a:spcPct val="90000"/>
              </a:lnSpc>
            </a:pPr>
            <a:r>
              <a:rPr lang="en-US" sz="1400">
                <a:solidFill>
                  <a:schemeClr val="tx1"/>
                </a:solidFill>
                <a:latin typeface="Calibri" panose="020F0502020204030204" pitchFamily="34" charset="0"/>
                <a:cs typeface="Calibri" panose="020F0502020204030204" pitchFamily="34" charset="0"/>
              </a:rPr>
              <a:t>Sample program to attach a BPF function to </a:t>
            </a:r>
            <a:r>
              <a:rPr lang="en-US" sz="1400" err="1">
                <a:solidFill>
                  <a:schemeClr val="tx1"/>
                </a:solidFill>
                <a:latin typeface="Calibri" panose="020F0502020204030204" pitchFamily="34" charset="0"/>
                <a:cs typeface="Calibri" panose="020F0502020204030204" pitchFamily="34" charset="0"/>
              </a:rPr>
              <a:t>exece</a:t>
            </a:r>
            <a:r>
              <a:rPr lang="en-US" sz="1400">
                <a:solidFill>
                  <a:schemeClr val="tx1"/>
                </a:solidFill>
                <a:latin typeface="Calibri" panose="020F0502020204030204" pitchFamily="34" charset="0"/>
                <a:cs typeface="Calibri" panose="020F0502020204030204" pitchFamily="34" charset="0"/>
              </a:rPr>
              <a:t> </a:t>
            </a:r>
            <a:r>
              <a:rPr lang="en-US" sz="1400" err="1">
                <a:solidFill>
                  <a:schemeClr val="tx1"/>
                </a:solidFill>
                <a:latin typeface="Calibri" panose="020F0502020204030204" pitchFamily="34" charset="0"/>
                <a:cs typeface="Calibri" panose="020F0502020204030204" pitchFamily="34" charset="0"/>
              </a:rPr>
              <a:t>syscall</a:t>
            </a:r>
            <a:r>
              <a:rPr lang="en-US" sz="1400">
                <a:solidFill>
                  <a:schemeClr val="tx1"/>
                </a:solidFill>
                <a:latin typeface="Calibri" panose="020F0502020204030204" pitchFamily="34" charset="0"/>
                <a:cs typeface="Calibri" panose="020F0502020204030204" pitchFamily="34" charset="0"/>
              </a:rPr>
              <a:t> and track how many </a:t>
            </a:r>
            <a:r>
              <a:rPr lang="en-US" sz="1400" err="1">
                <a:solidFill>
                  <a:schemeClr val="tx1"/>
                </a:solidFill>
                <a:latin typeface="Calibri" panose="020F0502020204030204" pitchFamily="34" charset="0"/>
                <a:cs typeface="Calibri" panose="020F0502020204030204" pitchFamily="34" charset="0"/>
              </a:rPr>
              <a:t>syscalls</a:t>
            </a:r>
            <a:r>
              <a:rPr lang="en-US" sz="1400">
                <a:solidFill>
                  <a:schemeClr val="tx1"/>
                </a:solidFill>
                <a:latin typeface="Calibri" panose="020F0502020204030204" pitchFamily="34" charset="0"/>
                <a:cs typeface="Calibri" panose="020F0502020204030204" pitchFamily="34" charset="0"/>
              </a:rPr>
              <a:t> each user makes.</a:t>
            </a:r>
          </a:p>
          <a:p>
            <a:pPr>
              <a:lnSpc>
                <a:spcPct val="90000"/>
              </a:lnSpc>
            </a:pPr>
            <a:r>
              <a:rPr lang="en-US" sz="1400">
                <a:solidFill>
                  <a:schemeClr val="tx1"/>
                </a:solidFill>
                <a:latin typeface="Calibri" panose="020F0502020204030204" pitchFamily="34" charset="0"/>
                <a:cs typeface="Calibri" panose="020F0502020204030204" pitchFamily="34" charset="0"/>
              </a:rPr>
              <a:t>Run the </a:t>
            </a:r>
            <a:r>
              <a:rPr lang="en-US" sz="1400" err="1">
                <a:solidFill>
                  <a:schemeClr val="tx1"/>
                </a:solidFill>
                <a:latin typeface="Calibri" panose="020F0502020204030204" pitchFamily="34" charset="0"/>
                <a:cs typeface="Calibri" panose="020F0502020204030204" pitchFamily="34" charset="0"/>
              </a:rPr>
              <a:t>helloworld</a:t>
            </a:r>
            <a:r>
              <a:rPr lang="en-US" sz="1400">
                <a:solidFill>
                  <a:schemeClr val="tx1"/>
                </a:solidFill>
                <a:latin typeface="Calibri" panose="020F0502020204030204" pitchFamily="34" charset="0"/>
                <a:cs typeface="Calibri" panose="020F0502020204030204" pitchFamily="34" charset="0"/>
              </a:rPr>
              <a:t> program and see the following:</a:t>
            </a:r>
          </a:p>
          <a:p>
            <a:pPr lvl="1">
              <a:lnSpc>
                <a:spcPct val="90000"/>
              </a:lnSpc>
            </a:pPr>
            <a:r>
              <a:rPr lang="en-US" sz="1400" err="1">
                <a:solidFill>
                  <a:schemeClr val="tx1"/>
                </a:solidFill>
                <a:latin typeface="Calibri" panose="020F0502020204030204" pitchFamily="34" charset="0"/>
                <a:cs typeface="Calibri" panose="020F0502020204030204" pitchFamily="34" charset="0"/>
              </a:rPr>
              <a:t>bpftool</a:t>
            </a:r>
            <a:r>
              <a:rPr lang="en-US" sz="1400">
                <a:solidFill>
                  <a:schemeClr val="tx1"/>
                </a:solidFill>
                <a:latin typeface="Calibri" panose="020F0502020204030204" pitchFamily="34" charset="0"/>
                <a:cs typeface="Calibri" panose="020F0502020204030204" pitchFamily="34" charset="0"/>
              </a:rPr>
              <a:t> prog show name &lt;&gt;</a:t>
            </a:r>
          </a:p>
          <a:p>
            <a:pPr lvl="2">
              <a:lnSpc>
                <a:spcPct val="90000"/>
              </a:lnSpc>
            </a:pPr>
            <a:r>
              <a:rPr lang="en-US" err="1">
                <a:solidFill>
                  <a:schemeClr val="tx1"/>
                </a:solidFill>
                <a:latin typeface="Calibri" panose="020F0502020204030204" pitchFamily="34" charset="0"/>
                <a:cs typeface="Calibri" panose="020F0502020204030204" pitchFamily="34" charset="0"/>
              </a:rPr>
              <a:t>Xlated</a:t>
            </a:r>
            <a:r>
              <a:rPr lang="en-US">
                <a:solidFill>
                  <a:schemeClr val="tx1"/>
                </a:solidFill>
                <a:latin typeface="Calibri" panose="020F0502020204030204" pitchFamily="34" charset="0"/>
                <a:cs typeface="Calibri" panose="020F0502020204030204" pitchFamily="34" charset="0"/>
              </a:rPr>
              <a:t>: size after translation; adjusted for kernel verifier</a:t>
            </a:r>
          </a:p>
          <a:p>
            <a:pPr lvl="2">
              <a:lnSpc>
                <a:spcPct val="90000"/>
              </a:lnSpc>
            </a:pPr>
            <a:r>
              <a:rPr lang="en-US" err="1">
                <a:solidFill>
                  <a:schemeClr val="tx1"/>
                </a:solidFill>
                <a:latin typeface="Calibri" panose="020F0502020204030204" pitchFamily="34" charset="0"/>
                <a:cs typeface="Calibri" panose="020F0502020204030204" pitchFamily="34" charset="0"/>
              </a:rPr>
              <a:t>Jited</a:t>
            </a:r>
            <a:r>
              <a:rPr lang="en-US">
                <a:solidFill>
                  <a:schemeClr val="tx1"/>
                </a:solidFill>
                <a:latin typeface="Calibri" panose="020F0502020204030204" pitchFamily="34" charset="0"/>
                <a:cs typeface="Calibri" panose="020F0502020204030204" pitchFamily="34" charset="0"/>
              </a:rPr>
              <a:t>: size when ELF was generated</a:t>
            </a:r>
          </a:p>
          <a:p>
            <a:pPr lvl="2">
              <a:lnSpc>
                <a:spcPct val="90000"/>
              </a:lnSpc>
            </a:pPr>
            <a:r>
              <a:rPr lang="en-US">
                <a:solidFill>
                  <a:schemeClr val="tx1"/>
                </a:solidFill>
                <a:latin typeface="Calibri" panose="020F0502020204030204" pitchFamily="34" charset="0"/>
                <a:cs typeface="Calibri" panose="020F0502020204030204" pitchFamily="34" charset="0"/>
              </a:rPr>
              <a:t>Tag: Program label</a:t>
            </a:r>
          </a:p>
          <a:p>
            <a:pPr lvl="2">
              <a:lnSpc>
                <a:spcPct val="90000"/>
              </a:lnSpc>
            </a:pPr>
            <a:r>
              <a:rPr lang="en-US" err="1">
                <a:solidFill>
                  <a:schemeClr val="tx1"/>
                </a:solidFill>
                <a:latin typeface="Calibri" panose="020F0502020204030204" pitchFamily="34" charset="0"/>
                <a:cs typeface="Calibri" panose="020F0502020204030204" pitchFamily="34" charset="0"/>
              </a:rPr>
              <a:t>loaded_at</a:t>
            </a:r>
            <a:r>
              <a:rPr lang="en-US">
                <a:solidFill>
                  <a:schemeClr val="tx1"/>
                </a:solidFill>
                <a:latin typeface="Calibri" panose="020F0502020204030204" pitchFamily="34" charset="0"/>
                <a:cs typeface="Calibri" panose="020F0502020204030204" pitchFamily="34" charset="0"/>
              </a:rPr>
              <a:t>: Timestamp of prog load</a:t>
            </a:r>
          </a:p>
          <a:p>
            <a:pPr lvl="2">
              <a:lnSpc>
                <a:spcPct val="90000"/>
              </a:lnSpc>
            </a:pPr>
            <a:r>
              <a:rPr lang="en-US" err="1">
                <a:solidFill>
                  <a:schemeClr val="tx1"/>
                </a:solidFill>
                <a:latin typeface="Calibri" panose="020F0502020204030204" pitchFamily="34" charset="0"/>
                <a:cs typeface="Calibri" panose="020F0502020204030204" pitchFamily="34" charset="0"/>
              </a:rPr>
              <a:t>btf_id</a:t>
            </a:r>
            <a:r>
              <a:rPr lang="en-US">
                <a:solidFill>
                  <a:schemeClr val="tx1"/>
                </a:solidFill>
                <a:latin typeface="Calibri" panose="020F0502020204030204" pitchFamily="34" charset="0"/>
                <a:cs typeface="Calibri" panose="020F0502020204030204" pitchFamily="34" charset="0"/>
              </a:rPr>
              <a:t>: </a:t>
            </a:r>
            <a:r>
              <a:rPr lang="en-IN" b="0" i="0">
                <a:solidFill>
                  <a:schemeClr val="tx1"/>
                </a:solidFill>
                <a:effectLst/>
                <a:latin typeface="Calibri" panose="020F0502020204030204" pitchFamily="34" charset="0"/>
                <a:cs typeface="Calibri" panose="020F0502020204030204" pitchFamily="34" charset="0"/>
              </a:rPr>
              <a:t>BTF (BPF Type Format) is the metadata format which encodes the debug info related to BPF program/map. The name BTF was used initially to describe data types. The BTF was later extended to include function info for defined subroutines, and line info for source/line information.</a:t>
            </a:r>
            <a:endParaRPr lang="en-US">
              <a:solidFill>
                <a:schemeClr val="tx1"/>
              </a:solidFill>
              <a:latin typeface="Calibri" panose="020F0502020204030204" pitchFamily="34" charset="0"/>
              <a:cs typeface="Calibri" panose="020F0502020204030204" pitchFamily="34" charset="0"/>
            </a:endParaRPr>
          </a:p>
          <a:p>
            <a:pPr>
              <a:lnSpc>
                <a:spcPct val="90000"/>
              </a:lnSpc>
            </a:pPr>
            <a:r>
              <a:rPr lang="en-US" sz="1400">
                <a:solidFill>
                  <a:schemeClr val="tx1"/>
                </a:solidFill>
                <a:latin typeface="Calibri" panose="020F0502020204030204" pitchFamily="34" charset="0"/>
                <a:cs typeface="Calibri" panose="020F0502020204030204" pitchFamily="34" charset="0"/>
              </a:rPr>
              <a:t>Deploy the </a:t>
            </a:r>
            <a:r>
              <a:rPr lang="en-US" sz="1400" err="1">
                <a:solidFill>
                  <a:schemeClr val="tx1"/>
                </a:solidFill>
                <a:latin typeface="Calibri" panose="020F0502020204030204" pitchFamily="34" charset="0"/>
                <a:cs typeface="Calibri" panose="020F0502020204030204" pitchFamily="34" charset="0"/>
              </a:rPr>
              <a:t>helloworld</a:t>
            </a:r>
            <a:r>
              <a:rPr lang="en-US" sz="1400">
                <a:solidFill>
                  <a:schemeClr val="tx1"/>
                </a:solidFill>
                <a:latin typeface="Calibri" panose="020F0502020204030204" pitchFamily="34" charset="0"/>
                <a:cs typeface="Calibri" panose="020F0502020204030204" pitchFamily="34" charset="0"/>
              </a:rPr>
              <a:t> pod into the Kubernetes cluster and view the pod logs.</a:t>
            </a:r>
          </a:p>
          <a:p>
            <a:pPr>
              <a:lnSpc>
                <a:spcPct val="90000"/>
              </a:lnSpc>
            </a:pPr>
            <a:endParaRPr lang="en-US" sz="1400"/>
          </a:p>
        </p:txBody>
      </p:sp>
      <p:pic>
        <p:nvPicPr>
          <p:cNvPr id="7" name="Picture 6" descr="A science lab equipment with a dropper and a pipette&#10;&#10;Description automatically generated with medium confidence">
            <a:extLst>
              <a:ext uri="{FF2B5EF4-FFF2-40B4-BE49-F238E27FC236}">
                <a16:creationId xmlns:a16="http://schemas.microsoft.com/office/drawing/2014/main" id="{668D7826-7F46-CE29-D519-35D97C2D940C}"/>
              </a:ext>
            </a:extLst>
          </p:cNvPr>
          <p:cNvPicPr>
            <a:picLocks noChangeAspect="1"/>
          </p:cNvPicPr>
          <p:nvPr/>
        </p:nvPicPr>
        <p:blipFill>
          <a:blip r:embed="rId3"/>
          <a:stretch>
            <a:fillRect/>
          </a:stretch>
        </p:blipFill>
        <p:spPr>
          <a:xfrm>
            <a:off x="915862" y="2574040"/>
            <a:ext cx="1451285" cy="1348600"/>
          </a:xfrm>
          <a:prstGeom prst="roundRect">
            <a:avLst>
              <a:gd name="adj" fmla="val 1858"/>
            </a:avLst>
          </a:prstGeom>
          <a:effectLst/>
        </p:spPr>
      </p:pic>
      <p:sp>
        <p:nvSpPr>
          <p:cNvPr id="4" name="Footer Placeholder 3">
            <a:extLst>
              <a:ext uri="{FF2B5EF4-FFF2-40B4-BE49-F238E27FC236}">
                <a16:creationId xmlns:a16="http://schemas.microsoft.com/office/drawing/2014/main" id="{95AB9AB7-9BFA-B0C3-543F-1860B75EA8FD}"/>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8299C412-309E-501C-A0A9-CA4C8AA354FF}"/>
              </a:ext>
            </a:extLst>
          </p:cNvPr>
          <p:cNvSpPr>
            <a:spLocks noGrp="1"/>
          </p:cNvSpPr>
          <p:nvPr>
            <p:ph type="sldNum" sz="quarter" idx="12"/>
          </p:nvPr>
        </p:nvSpPr>
        <p:spPr/>
        <p:txBody>
          <a:bodyPr/>
          <a:lstStyle/>
          <a:p>
            <a:fld id="{F58011F5-2113-FD44-9478-BB044CC514B6}" type="slidenum">
              <a:rPr lang="en-US" smtClean="0"/>
              <a:t>23</a:t>
            </a:fld>
            <a:endParaRPr lang="en-US"/>
          </a:p>
        </p:txBody>
      </p:sp>
    </p:spTree>
    <p:extLst>
      <p:ext uri="{BB962C8B-B14F-4D97-AF65-F5344CB8AC3E}">
        <p14:creationId xmlns:p14="http://schemas.microsoft.com/office/powerpoint/2010/main" val="4875711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C6AA1D9D-BA3D-E92B-0131-8E766E9F2DDF}"/>
              </a:ext>
            </a:extLst>
          </p:cNvPr>
          <p:cNvSpPr>
            <a:spLocks noGrp="1"/>
          </p:cNvSpPr>
          <p:nvPr>
            <p:ph type="title"/>
          </p:nvPr>
        </p:nvSpPr>
        <p:spPr>
          <a:xfrm>
            <a:off x="1600754" y="1087374"/>
            <a:ext cx="8983489" cy="1000978"/>
          </a:xfrm>
        </p:spPr>
        <p:txBody>
          <a:bodyPr>
            <a:normAutofit/>
          </a:bodyPr>
          <a:lstStyle/>
          <a:p>
            <a:r>
              <a:rPr lang="en-US"/>
              <a:t>Utilities to analyze BPF objects</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58BE9271-D84C-88CE-EDFA-0643492359B0}"/>
              </a:ext>
            </a:extLst>
          </p:cNvPr>
          <p:cNvSpPr>
            <a:spLocks noGrp="1"/>
          </p:cNvSpPr>
          <p:nvPr>
            <p:ph idx="1"/>
          </p:nvPr>
        </p:nvSpPr>
        <p:spPr>
          <a:xfrm>
            <a:off x="1600753" y="2535446"/>
            <a:ext cx="8983489" cy="3554457"/>
          </a:xfrm>
        </p:spPr>
        <p:txBody>
          <a:bodyPr>
            <a:normAutofit/>
          </a:bodyPr>
          <a:lstStyle/>
          <a:p>
            <a:r>
              <a:rPr lang="en-US" sz="1600">
                <a:solidFill>
                  <a:schemeClr val="tx1"/>
                </a:solidFill>
                <a:latin typeface="Calibri" panose="020F0502020204030204" pitchFamily="34" charset="0"/>
                <a:cs typeface="Calibri" panose="020F0502020204030204" pitchFamily="34" charset="0"/>
              </a:rPr>
              <a:t>Utility to inspect and manage BPF objects on the system.</a:t>
            </a:r>
          </a:p>
          <a:p>
            <a:pPr lvl="1"/>
            <a:r>
              <a:rPr lang="en-US" sz="1600" err="1">
                <a:solidFill>
                  <a:schemeClr val="tx1"/>
                </a:solidFill>
                <a:latin typeface="Calibri" panose="020F0502020204030204" pitchFamily="34" charset="0"/>
                <a:cs typeface="Calibri" panose="020F0502020204030204" pitchFamily="34" charset="0"/>
              </a:rPr>
              <a:t>sudo</a:t>
            </a:r>
            <a:r>
              <a:rPr lang="en-US" sz="1600">
                <a:solidFill>
                  <a:schemeClr val="tx1"/>
                </a:solidFill>
                <a:latin typeface="Calibri" panose="020F0502020204030204" pitchFamily="34" charset="0"/>
                <a:cs typeface="Calibri" panose="020F0502020204030204" pitchFamily="34" charset="0"/>
              </a:rPr>
              <a:t> </a:t>
            </a:r>
            <a:r>
              <a:rPr lang="en-US" sz="1600" err="1">
                <a:solidFill>
                  <a:schemeClr val="tx1"/>
                </a:solidFill>
                <a:latin typeface="Calibri" panose="020F0502020204030204" pitchFamily="34" charset="0"/>
                <a:cs typeface="Calibri" panose="020F0502020204030204" pitchFamily="34" charset="0"/>
              </a:rPr>
              <a:t>bpftool</a:t>
            </a:r>
            <a:r>
              <a:rPr lang="en-US" sz="1600">
                <a:solidFill>
                  <a:schemeClr val="tx1"/>
                </a:solidFill>
                <a:latin typeface="Calibri" panose="020F0502020204030204" pitchFamily="34" charset="0"/>
                <a:cs typeface="Calibri" panose="020F0502020204030204" pitchFamily="34" charset="0"/>
              </a:rPr>
              <a:t> prog list</a:t>
            </a:r>
          </a:p>
          <a:p>
            <a:pPr lvl="1"/>
            <a:r>
              <a:rPr lang="en-US" sz="1600" err="1">
                <a:solidFill>
                  <a:schemeClr val="tx1"/>
                </a:solidFill>
                <a:latin typeface="Calibri" panose="020F0502020204030204" pitchFamily="34" charset="0"/>
                <a:cs typeface="Calibri" panose="020F0502020204030204" pitchFamily="34" charset="0"/>
              </a:rPr>
              <a:t>sudo</a:t>
            </a:r>
            <a:r>
              <a:rPr lang="en-US" sz="1600">
                <a:solidFill>
                  <a:schemeClr val="tx1"/>
                </a:solidFill>
                <a:latin typeface="Calibri" panose="020F0502020204030204" pitchFamily="34" charset="0"/>
                <a:cs typeface="Calibri" panose="020F0502020204030204" pitchFamily="34" charset="0"/>
              </a:rPr>
              <a:t> </a:t>
            </a:r>
            <a:r>
              <a:rPr lang="en-US" sz="1600" err="1">
                <a:solidFill>
                  <a:schemeClr val="tx1"/>
                </a:solidFill>
                <a:latin typeface="Calibri" panose="020F0502020204030204" pitchFamily="34" charset="0"/>
                <a:cs typeface="Calibri" panose="020F0502020204030204" pitchFamily="34" charset="0"/>
              </a:rPr>
              <a:t>bpftool</a:t>
            </a:r>
            <a:r>
              <a:rPr lang="en-US" sz="1600">
                <a:solidFill>
                  <a:schemeClr val="tx1"/>
                </a:solidFill>
                <a:latin typeface="Calibri" panose="020F0502020204030204" pitchFamily="34" charset="0"/>
                <a:cs typeface="Calibri" panose="020F0502020204030204" pitchFamily="34" charset="0"/>
              </a:rPr>
              <a:t> prog show</a:t>
            </a:r>
          </a:p>
          <a:p>
            <a:pPr lvl="1"/>
            <a:r>
              <a:rPr lang="en-US" sz="1600" err="1">
                <a:solidFill>
                  <a:schemeClr val="tx1"/>
                </a:solidFill>
                <a:latin typeface="Calibri" panose="020F0502020204030204" pitchFamily="34" charset="0"/>
                <a:cs typeface="Calibri" panose="020F0502020204030204" pitchFamily="34" charset="0"/>
              </a:rPr>
              <a:t>sudo</a:t>
            </a:r>
            <a:r>
              <a:rPr lang="en-US" sz="1600">
                <a:solidFill>
                  <a:schemeClr val="tx1"/>
                </a:solidFill>
                <a:latin typeface="Calibri" panose="020F0502020204030204" pitchFamily="34" charset="0"/>
                <a:cs typeface="Calibri" panose="020F0502020204030204" pitchFamily="34" charset="0"/>
              </a:rPr>
              <a:t> </a:t>
            </a:r>
            <a:r>
              <a:rPr lang="en-US" sz="1600" err="1">
                <a:solidFill>
                  <a:schemeClr val="tx1"/>
                </a:solidFill>
                <a:latin typeface="Calibri" panose="020F0502020204030204" pitchFamily="34" charset="0"/>
                <a:cs typeface="Calibri" panose="020F0502020204030204" pitchFamily="34" charset="0"/>
              </a:rPr>
              <a:t>bpftool</a:t>
            </a:r>
            <a:r>
              <a:rPr lang="en-US" sz="1600">
                <a:solidFill>
                  <a:schemeClr val="tx1"/>
                </a:solidFill>
                <a:latin typeface="Calibri" panose="020F0502020204030204" pitchFamily="34" charset="0"/>
                <a:cs typeface="Calibri" panose="020F0502020204030204" pitchFamily="34" charset="0"/>
              </a:rPr>
              <a:t> map dump name &lt;&gt; </a:t>
            </a:r>
          </a:p>
          <a:p>
            <a:pPr lvl="1"/>
            <a:r>
              <a:rPr lang="en-US" sz="1600" err="1">
                <a:solidFill>
                  <a:schemeClr val="tx1"/>
                </a:solidFill>
                <a:latin typeface="Calibri" panose="020F0502020204030204" pitchFamily="34" charset="0"/>
                <a:cs typeface="Calibri" panose="020F0502020204030204" pitchFamily="34" charset="0"/>
              </a:rPr>
              <a:t>sudo</a:t>
            </a:r>
            <a:r>
              <a:rPr lang="en-US" sz="1600">
                <a:solidFill>
                  <a:schemeClr val="tx1"/>
                </a:solidFill>
                <a:latin typeface="Calibri" panose="020F0502020204030204" pitchFamily="34" charset="0"/>
                <a:cs typeface="Calibri" panose="020F0502020204030204" pitchFamily="34" charset="0"/>
              </a:rPr>
              <a:t> </a:t>
            </a:r>
            <a:r>
              <a:rPr lang="en-US" sz="1600" err="1">
                <a:solidFill>
                  <a:schemeClr val="tx1"/>
                </a:solidFill>
                <a:latin typeface="Calibri" panose="020F0502020204030204" pitchFamily="34" charset="0"/>
                <a:cs typeface="Calibri" panose="020F0502020204030204" pitchFamily="34" charset="0"/>
              </a:rPr>
              <a:t>bpftool</a:t>
            </a:r>
            <a:r>
              <a:rPr lang="en-US" sz="1600">
                <a:solidFill>
                  <a:schemeClr val="tx1"/>
                </a:solidFill>
                <a:latin typeface="Calibri" panose="020F0502020204030204" pitchFamily="34" charset="0"/>
                <a:cs typeface="Calibri" panose="020F0502020204030204" pitchFamily="34" charset="0"/>
              </a:rPr>
              <a:t> map show name &lt;&gt;</a:t>
            </a:r>
          </a:p>
          <a:p>
            <a:pPr lvl="1"/>
            <a:r>
              <a:rPr lang="en-US" sz="1600" err="1">
                <a:solidFill>
                  <a:schemeClr val="tx1"/>
                </a:solidFill>
                <a:latin typeface="Calibri" panose="020F0502020204030204" pitchFamily="34" charset="0"/>
                <a:cs typeface="Calibri" panose="020F0502020204030204" pitchFamily="34" charset="0"/>
              </a:rPr>
              <a:t>sudo</a:t>
            </a:r>
            <a:r>
              <a:rPr lang="en-US" sz="1600">
                <a:solidFill>
                  <a:schemeClr val="tx1"/>
                </a:solidFill>
                <a:latin typeface="Calibri" panose="020F0502020204030204" pitchFamily="34" charset="0"/>
                <a:cs typeface="Calibri" panose="020F0502020204030204" pitchFamily="34" charset="0"/>
              </a:rPr>
              <a:t> </a:t>
            </a:r>
            <a:r>
              <a:rPr lang="en-US" sz="1600" err="1">
                <a:solidFill>
                  <a:schemeClr val="tx1"/>
                </a:solidFill>
                <a:latin typeface="Calibri" panose="020F0502020204030204" pitchFamily="34" charset="0"/>
                <a:cs typeface="Calibri" panose="020F0502020204030204" pitchFamily="34" charset="0"/>
              </a:rPr>
              <a:t>bpftool</a:t>
            </a:r>
            <a:r>
              <a:rPr lang="en-US" sz="1600">
                <a:solidFill>
                  <a:schemeClr val="tx1"/>
                </a:solidFill>
                <a:latin typeface="Calibri" panose="020F0502020204030204" pitchFamily="34" charset="0"/>
                <a:cs typeface="Calibri" panose="020F0502020204030204" pitchFamily="34" charset="0"/>
              </a:rPr>
              <a:t> </a:t>
            </a:r>
            <a:r>
              <a:rPr lang="en-US" sz="1600" err="1">
                <a:solidFill>
                  <a:schemeClr val="tx1"/>
                </a:solidFill>
                <a:latin typeface="Calibri" panose="020F0502020204030204" pitchFamily="34" charset="0"/>
                <a:cs typeface="Calibri" panose="020F0502020204030204" pitchFamily="34" charset="0"/>
              </a:rPr>
              <a:t>btf</a:t>
            </a:r>
            <a:r>
              <a:rPr lang="en-US" sz="1600">
                <a:solidFill>
                  <a:schemeClr val="tx1"/>
                </a:solidFill>
                <a:latin typeface="Calibri" panose="020F0502020204030204" pitchFamily="34" charset="0"/>
                <a:cs typeface="Calibri" panose="020F0502020204030204" pitchFamily="34" charset="0"/>
              </a:rPr>
              <a:t> show id &lt;&gt;</a:t>
            </a:r>
          </a:p>
          <a:p>
            <a:r>
              <a:rPr lang="en-US" sz="1600" err="1">
                <a:solidFill>
                  <a:schemeClr val="tx1"/>
                </a:solidFill>
                <a:latin typeface="Calibri" panose="020F0502020204030204" pitchFamily="34" charset="0"/>
                <a:cs typeface="Calibri" panose="020F0502020204030204" pitchFamily="34" charset="0"/>
              </a:rPr>
              <a:t>Strace</a:t>
            </a:r>
            <a:r>
              <a:rPr lang="en-US" sz="1600">
                <a:solidFill>
                  <a:schemeClr val="tx1"/>
                </a:solidFill>
                <a:latin typeface="Calibri" panose="020F0502020204030204" pitchFamily="34" charset="0"/>
                <a:cs typeface="Calibri" panose="020F0502020204030204" pitchFamily="34" charset="0"/>
              </a:rPr>
              <a:t> –e </a:t>
            </a:r>
            <a:r>
              <a:rPr lang="en-US" sz="1600" err="1">
                <a:solidFill>
                  <a:schemeClr val="tx1"/>
                </a:solidFill>
                <a:latin typeface="Calibri" panose="020F0502020204030204" pitchFamily="34" charset="0"/>
                <a:cs typeface="Calibri" panose="020F0502020204030204" pitchFamily="34" charset="0"/>
              </a:rPr>
              <a:t>bpf</a:t>
            </a:r>
            <a:r>
              <a:rPr lang="en-US" sz="1600">
                <a:solidFill>
                  <a:schemeClr val="tx1"/>
                </a:solidFill>
                <a:latin typeface="Calibri" panose="020F0502020204030204" pitchFamily="34" charset="0"/>
                <a:cs typeface="Calibri" panose="020F0502020204030204" pitchFamily="34" charset="0"/>
              </a:rPr>
              <a:t> &lt;</a:t>
            </a:r>
            <a:r>
              <a:rPr lang="en-US" sz="1600" err="1">
                <a:solidFill>
                  <a:schemeClr val="tx1"/>
                </a:solidFill>
                <a:latin typeface="Calibri" panose="020F0502020204030204" pitchFamily="34" charset="0"/>
                <a:cs typeface="Calibri" panose="020F0502020204030204" pitchFamily="34" charset="0"/>
              </a:rPr>
              <a:t>py</a:t>
            </a:r>
            <a:r>
              <a:rPr lang="en-US" sz="1600">
                <a:solidFill>
                  <a:schemeClr val="tx1"/>
                </a:solidFill>
                <a:latin typeface="Calibri" panose="020F0502020204030204" pitchFamily="34" charset="0"/>
                <a:cs typeface="Calibri" panose="020F0502020204030204" pitchFamily="34" charset="0"/>
              </a:rPr>
              <a:t>-file&gt;</a:t>
            </a:r>
          </a:p>
          <a:p>
            <a:pPr lvl="1"/>
            <a:r>
              <a:rPr lang="en-US" sz="1600">
                <a:solidFill>
                  <a:schemeClr val="tx1"/>
                </a:solidFill>
                <a:latin typeface="Calibri" panose="020F0502020204030204" pitchFamily="34" charset="0"/>
                <a:cs typeface="Calibri" panose="020F0502020204030204" pitchFamily="34" charset="0"/>
              </a:rPr>
              <a:t>Intercept and record the system calls which are called by the process and the signals received by the process</a:t>
            </a:r>
          </a:p>
          <a:p>
            <a:r>
              <a:rPr lang="en-US" sz="1600">
                <a:solidFill>
                  <a:schemeClr val="tx1"/>
                </a:solidFill>
                <a:latin typeface="Calibri" panose="020F0502020204030204" pitchFamily="34" charset="0"/>
                <a:cs typeface="Calibri" panose="020F0502020204030204" pitchFamily="34" charset="0"/>
              </a:rPr>
              <a:t>https://</a:t>
            </a:r>
            <a:r>
              <a:rPr lang="en-US" sz="1600" err="1">
                <a:solidFill>
                  <a:schemeClr val="tx1"/>
                </a:solidFill>
                <a:latin typeface="Calibri" panose="020F0502020204030204" pitchFamily="34" charset="0"/>
                <a:cs typeface="Calibri" panose="020F0502020204030204" pitchFamily="34" charset="0"/>
              </a:rPr>
              <a:t>github.com</a:t>
            </a:r>
            <a:r>
              <a:rPr lang="en-US" sz="1600">
                <a:solidFill>
                  <a:schemeClr val="tx1"/>
                </a:solidFill>
                <a:latin typeface="Calibri" panose="020F0502020204030204" pitchFamily="34" charset="0"/>
                <a:cs typeface="Calibri" panose="020F0502020204030204" pitchFamily="34" charset="0"/>
              </a:rPr>
              <a:t>/</a:t>
            </a:r>
            <a:r>
              <a:rPr lang="en-US" sz="1600" err="1">
                <a:solidFill>
                  <a:schemeClr val="tx1"/>
                </a:solidFill>
                <a:latin typeface="Calibri" panose="020F0502020204030204" pitchFamily="34" charset="0"/>
                <a:cs typeface="Calibri" panose="020F0502020204030204" pitchFamily="34" charset="0"/>
              </a:rPr>
              <a:t>iovisor</a:t>
            </a:r>
            <a:r>
              <a:rPr lang="en-US" sz="1600">
                <a:solidFill>
                  <a:schemeClr val="tx1"/>
                </a:solidFill>
                <a:latin typeface="Calibri" panose="020F0502020204030204" pitchFamily="34" charset="0"/>
                <a:cs typeface="Calibri" panose="020F0502020204030204" pitchFamily="34" charset="0"/>
              </a:rPr>
              <a:t>/bcc/blob/master/docs/</a:t>
            </a:r>
            <a:r>
              <a:rPr lang="en-US" sz="1600" err="1">
                <a:solidFill>
                  <a:schemeClr val="tx1"/>
                </a:solidFill>
                <a:latin typeface="Calibri" panose="020F0502020204030204" pitchFamily="34" charset="0"/>
                <a:cs typeface="Calibri" panose="020F0502020204030204" pitchFamily="34" charset="0"/>
              </a:rPr>
              <a:t>reference_guide.md</a:t>
            </a:r>
            <a:endParaRPr lang="en-US" sz="1600">
              <a:solidFill>
                <a:schemeClr val="tx1"/>
              </a:solidFill>
              <a:latin typeface="Calibri" panose="020F0502020204030204" pitchFamily="34" charset="0"/>
              <a:cs typeface="Calibri" panose="020F0502020204030204" pitchFamily="34" charset="0"/>
            </a:endParaRPr>
          </a:p>
          <a:p>
            <a:pPr marL="0" indent="0">
              <a:buNone/>
            </a:pPr>
            <a:endParaRPr lang="en-US">
              <a:solidFill>
                <a:schemeClr val="tx1"/>
              </a:solidFill>
            </a:endParaRPr>
          </a:p>
        </p:txBody>
      </p:sp>
      <p:sp>
        <p:nvSpPr>
          <p:cNvPr id="4" name="Footer Placeholder 3">
            <a:extLst>
              <a:ext uri="{FF2B5EF4-FFF2-40B4-BE49-F238E27FC236}">
                <a16:creationId xmlns:a16="http://schemas.microsoft.com/office/drawing/2014/main" id="{70259682-7C01-173F-1FC4-0C1E926D04D0}"/>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745D4ADD-73C4-D18B-C25D-799EFD75F163}"/>
              </a:ext>
            </a:extLst>
          </p:cNvPr>
          <p:cNvSpPr>
            <a:spLocks noGrp="1"/>
          </p:cNvSpPr>
          <p:nvPr>
            <p:ph type="sldNum" sz="quarter" idx="12"/>
          </p:nvPr>
        </p:nvSpPr>
        <p:spPr/>
        <p:txBody>
          <a:bodyPr/>
          <a:lstStyle/>
          <a:p>
            <a:fld id="{F58011F5-2113-FD44-9478-BB044CC514B6}" type="slidenum">
              <a:rPr lang="en-US" smtClean="0"/>
              <a:t>24</a:t>
            </a:fld>
            <a:endParaRPr lang="en-US"/>
          </a:p>
        </p:txBody>
      </p:sp>
    </p:spTree>
    <p:extLst>
      <p:ext uri="{BB962C8B-B14F-4D97-AF65-F5344CB8AC3E}">
        <p14:creationId xmlns:p14="http://schemas.microsoft.com/office/powerpoint/2010/main" val="11841561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646E12-0101-4F38-BE55-A8B73816D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95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0F90993-F3DE-EFDB-8731-6651EDF6A258}"/>
              </a:ext>
            </a:extLst>
          </p:cNvPr>
          <p:cNvSpPr>
            <a:spLocks noGrp="1"/>
          </p:cNvSpPr>
          <p:nvPr>
            <p:ph type="title"/>
          </p:nvPr>
        </p:nvSpPr>
        <p:spPr>
          <a:xfrm>
            <a:off x="289249" y="1123837"/>
            <a:ext cx="4016116" cy="1255469"/>
          </a:xfrm>
        </p:spPr>
        <p:txBody>
          <a:bodyPr>
            <a:normAutofit/>
          </a:bodyPr>
          <a:lstStyle/>
          <a:p>
            <a:r>
              <a:rPr lang="en-US"/>
              <a:t>Example bpftool output</a:t>
            </a:r>
          </a:p>
        </p:txBody>
      </p:sp>
      <p:sp>
        <p:nvSpPr>
          <p:cNvPr id="23" name="Content Placeholder 3">
            <a:extLst>
              <a:ext uri="{FF2B5EF4-FFF2-40B4-BE49-F238E27FC236}">
                <a16:creationId xmlns:a16="http://schemas.microsoft.com/office/drawing/2014/main" id="{FF78C56D-378E-4A21-7016-539E0663FC17}"/>
              </a:ext>
            </a:extLst>
          </p:cNvPr>
          <p:cNvSpPr>
            <a:spLocks noGrp="1"/>
          </p:cNvSpPr>
          <p:nvPr>
            <p:ph idx="1"/>
          </p:nvPr>
        </p:nvSpPr>
        <p:spPr>
          <a:xfrm>
            <a:off x="289249" y="2510395"/>
            <a:ext cx="4016116" cy="3274586"/>
          </a:xfrm>
        </p:spPr>
        <p:txBody>
          <a:bodyPr anchor="t">
            <a:normAutofit/>
          </a:bodyPr>
          <a:lstStyle/>
          <a:p>
            <a:r>
              <a:rPr lang="en-US" sz="1300">
                <a:solidFill>
                  <a:srgbClr val="FFFFFF"/>
                </a:solidFill>
                <a:latin typeface="Calibri" panose="020F0502020204030204" pitchFamily="34" charset="0"/>
                <a:cs typeface="Calibri" panose="020F0502020204030204" pitchFamily="34" charset="0"/>
              </a:rPr>
              <a:t>ID: eBPF program ID</a:t>
            </a:r>
          </a:p>
          <a:p>
            <a:endParaRPr lang="en-US" sz="1300">
              <a:solidFill>
                <a:srgbClr val="FFFFFF"/>
              </a:solidFill>
              <a:latin typeface="Calibri" panose="020F0502020204030204" pitchFamily="34" charset="0"/>
              <a:cs typeface="Calibri" panose="020F0502020204030204" pitchFamily="34" charset="0"/>
            </a:endParaRPr>
          </a:p>
          <a:p>
            <a:r>
              <a:rPr lang="en-US" sz="1300">
                <a:solidFill>
                  <a:srgbClr val="FFFFFF"/>
                </a:solidFill>
                <a:latin typeface="Calibri" panose="020F0502020204030204" pitchFamily="34" charset="0"/>
                <a:cs typeface="Calibri" panose="020F0502020204030204" pitchFamily="34" charset="0"/>
              </a:rPr>
              <a:t>Bytes_xlated: Translated eBPF bytecode</a:t>
            </a:r>
          </a:p>
          <a:p>
            <a:endParaRPr lang="en-US" sz="1300">
              <a:solidFill>
                <a:srgbClr val="FFFFFF"/>
              </a:solidFill>
              <a:latin typeface="Calibri" panose="020F0502020204030204" pitchFamily="34" charset="0"/>
              <a:cs typeface="Calibri" panose="020F0502020204030204" pitchFamily="34" charset="0"/>
            </a:endParaRPr>
          </a:p>
          <a:p>
            <a:r>
              <a:rPr lang="en-US" sz="1300">
                <a:solidFill>
                  <a:srgbClr val="FFFFFF"/>
                </a:solidFill>
                <a:latin typeface="Calibri" panose="020F0502020204030204" pitchFamily="34" charset="0"/>
                <a:cs typeface="Calibri" panose="020F0502020204030204" pitchFamily="34" charset="0"/>
              </a:rPr>
              <a:t>Bytes_jited: JIT compiled and resulted in 148 bytes</a:t>
            </a:r>
          </a:p>
          <a:p>
            <a:endParaRPr lang="en-US" sz="1300">
              <a:solidFill>
                <a:srgbClr val="FFFFFF"/>
              </a:solidFill>
              <a:latin typeface="Calibri" panose="020F0502020204030204" pitchFamily="34" charset="0"/>
              <a:cs typeface="Calibri" panose="020F0502020204030204" pitchFamily="34" charset="0"/>
            </a:endParaRPr>
          </a:p>
          <a:p>
            <a:r>
              <a:rPr lang="en-US" sz="1300">
                <a:solidFill>
                  <a:srgbClr val="FFFFFF"/>
                </a:solidFill>
                <a:latin typeface="Calibri" panose="020F0502020204030204" pitchFamily="34" charset="0"/>
                <a:cs typeface="Calibri" panose="020F0502020204030204" pitchFamily="34" charset="0"/>
              </a:rPr>
              <a:t>Bytes_memlock: 4096 bytes of memory reserved that won’t be paged out</a:t>
            </a:r>
          </a:p>
          <a:p>
            <a:endParaRPr lang="en-US" sz="1300">
              <a:solidFill>
                <a:srgbClr val="FFFFFF"/>
              </a:solidFill>
              <a:latin typeface="Calibri" panose="020F0502020204030204" pitchFamily="34" charset="0"/>
              <a:cs typeface="Calibri" panose="020F0502020204030204" pitchFamily="34" charset="0"/>
            </a:endParaRPr>
          </a:p>
          <a:p>
            <a:r>
              <a:rPr lang="en-US" sz="1300">
                <a:solidFill>
                  <a:srgbClr val="FFFFFF"/>
                </a:solidFill>
                <a:latin typeface="Calibri" panose="020F0502020204030204" pitchFamily="34" charset="0"/>
                <a:cs typeface="Calibri" panose="020F0502020204030204" pitchFamily="34" charset="0"/>
              </a:rPr>
              <a:t>Btf_id:</a:t>
            </a:r>
          </a:p>
        </p:txBody>
      </p:sp>
      <p:pic>
        <p:nvPicPr>
          <p:cNvPr id="6" name="Picture 5">
            <a:extLst>
              <a:ext uri="{FF2B5EF4-FFF2-40B4-BE49-F238E27FC236}">
                <a16:creationId xmlns:a16="http://schemas.microsoft.com/office/drawing/2014/main" id="{89A04FAC-6D80-5D09-403E-20A3011C5B34}"/>
              </a:ext>
            </a:extLst>
          </p:cNvPr>
          <p:cNvPicPr>
            <a:picLocks noChangeAspect="1"/>
          </p:cNvPicPr>
          <p:nvPr/>
        </p:nvPicPr>
        <p:blipFill>
          <a:blip r:embed="rId2"/>
          <a:stretch>
            <a:fillRect/>
          </a:stretch>
        </p:blipFill>
        <p:spPr>
          <a:xfrm>
            <a:off x="5137463" y="2108749"/>
            <a:ext cx="6193767" cy="2632350"/>
          </a:xfrm>
          <a:prstGeom prst="rect">
            <a:avLst/>
          </a:prstGeom>
        </p:spPr>
      </p:pic>
      <p:sp>
        <p:nvSpPr>
          <p:cNvPr id="3" name="Footer Placeholder 2">
            <a:extLst>
              <a:ext uri="{FF2B5EF4-FFF2-40B4-BE49-F238E27FC236}">
                <a16:creationId xmlns:a16="http://schemas.microsoft.com/office/drawing/2014/main" id="{55DBA9E2-D8AB-810D-8B3F-4474F4553ADF}"/>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21DC3913-54D6-608D-9933-2803E491E12E}"/>
              </a:ext>
            </a:extLst>
          </p:cNvPr>
          <p:cNvSpPr>
            <a:spLocks noGrp="1"/>
          </p:cNvSpPr>
          <p:nvPr>
            <p:ph type="sldNum" sz="quarter" idx="12"/>
          </p:nvPr>
        </p:nvSpPr>
        <p:spPr/>
        <p:txBody>
          <a:bodyPr/>
          <a:lstStyle/>
          <a:p>
            <a:fld id="{F58011F5-2113-FD44-9478-BB044CC514B6}" type="slidenum">
              <a:rPr lang="en-US" smtClean="0"/>
              <a:t>25</a:t>
            </a:fld>
            <a:endParaRPr lang="en-US"/>
          </a:p>
        </p:txBody>
      </p:sp>
    </p:spTree>
    <p:extLst>
      <p:ext uri="{BB962C8B-B14F-4D97-AF65-F5344CB8AC3E}">
        <p14:creationId xmlns:p14="http://schemas.microsoft.com/office/powerpoint/2010/main" val="3928575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7" name="Rectangle 5126">
            <a:extLst>
              <a:ext uri="{FF2B5EF4-FFF2-40B4-BE49-F238E27FC236}">
                <a16:creationId xmlns:a16="http://schemas.microsoft.com/office/drawing/2014/main" id="{2C646E12-0101-4F38-BE55-A8B73816D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95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CB1499B3-F65D-3916-BE5E-532047D10EB0}"/>
              </a:ext>
            </a:extLst>
          </p:cNvPr>
          <p:cNvSpPr>
            <a:spLocks noGrp="1"/>
          </p:cNvSpPr>
          <p:nvPr>
            <p:ph type="title"/>
          </p:nvPr>
        </p:nvSpPr>
        <p:spPr>
          <a:xfrm>
            <a:off x="311020" y="2789351"/>
            <a:ext cx="4016116" cy="1255469"/>
          </a:xfrm>
        </p:spPr>
        <p:txBody>
          <a:bodyPr vert="horz" lIns="91440" tIns="45720" rIns="91440" bIns="45720" rtlCol="0">
            <a:normAutofit/>
          </a:bodyPr>
          <a:lstStyle/>
          <a:p>
            <a:r>
              <a:rPr lang="en-US"/>
              <a:t>Lab-3: Setup additional pods</a:t>
            </a:r>
          </a:p>
        </p:txBody>
      </p:sp>
      <p:sp>
        <p:nvSpPr>
          <p:cNvPr id="3" name="Content Placeholder 2">
            <a:extLst>
              <a:ext uri="{FF2B5EF4-FFF2-40B4-BE49-F238E27FC236}">
                <a16:creationId xmlns:a16="http://schemas.microsoft.com/office/drawing/2014/main" id="{765695AB-B509-B2CA-9B27-7ED7B4C3D481}"/>
              </a:ext>
            </a:extLst>
          </p:cNvPr>
          <p:cNvSpPr>
            <a:spLocks noGrp="1"/>
          </p:cNvSpPr>
          <p:nvPr>
            <p:ph idx="1"/>
          </p:nvPr>
        </p:nvSpPr>
        <p:spPr>
          <a:xfrm>
            <a:off x="311020" y="4056167"/>
            <a:ext cx="4016116" cy="1021244"/>
          </a:xfrm>
        </p:spPr>
        <p:txBody>
          <a:bodyPr vert="horz" lIns="91440" tIns="45720" rIns="91440" bIns="45720" rtlCol="0" anchor="t">
            <a:normAutofit/>
          </a:bodyPr>
          <a:lstStyle/>
          <a:p>
            <a:pPr marL="0" indent="0">
              <a:buNone/>
            </a:pPr>
            <a:r>
              <a:rPr lang="en-US" cap="all">
                <a:solidFill>
                  <a:srgbClr val="FFFFFF"/>
                </a:solidFill>
              </a:rPr>
              <a:t>Deploy frontend, Backend and Database pods for the labs to follow</a:t>
            </a:r>
          </a:p>
        </p:txBody>
      </p:sp>
      <p:sp>
        <p:nvSpPr>
          <p:cNvPr id="4" name="Footer Placeholder 3">
            <a:extLst>
              <a:ext uri="{FF2B5EF4-FFF2-40B4-BE49-F238E27FC236}">
                <a16:creationId xmlns:a16="http://schemas.microsoft.com/office/drawing/2014/main" id="{A3E39190-07FC-C375-5326-D411707C637B}"/>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889C8AB4-65E6-936E-CBDD-E4F0FAE2BD8D}"/>
              </a:ext>
            </a:extLst>
          </p:cNvPr>
          <p:cNvSpPr>
            <a:spLocks noGrp="1"/>
          </p:cNvSpPr>
          <p:nvPr>
            <p:ph type="sldNum" sz="quarter" idx="12"/>
          </p:nvPr>
        </p:nvSpPr>
        <p:spPr/>
        <p:txBody>
          <a:bodyPr/>
          <a:lstStyle/>
          <a:p>
            <a:fld id="{F58011F5-2113-FD44-9478-BB044CC514B6}" type="slidenum">
              <a:rPr lang="en-US" smtClean="0"/>
              <a:t>26</a:t>
            </a:fld>
            <a:endParaRPr lang="en-US"/>
          </a:p>
        </p:txBody>
      </p:sp>
      <p:pic>
        <p:nvPicPr>
          <p:cNvPr id="6" name="Picture Placeholder 10" descr="A cartoon child meditating with tools around him&#10;&#10;Description automatically generated">
            <a:extLst>
              <a:ext uri="{FF2B5EF4-FFF2-40B4-BE49-F238E27FC236}">
                <a16:creationId xmlns:a16="http://schemas.microsoft.com/office/drawing/2014/main" id="{4461D260-C5BD-E245-6695-1FA3C0FC680A}"/>
              </a:ext>
            </a:extLst>
          </p:cNvPr>
          <p:cNvPicPr>
            <a:picLocks noChangeAspect="1"/>
          </p:cNvPicPr>
          <p:nvPr/>
        </p:nvPicPr>
        <p:blipFill rotWithShape="1">
          <a:blip r:embed="rId2"/>
          <a:srcRect t="3745" r="2" b="3747"/>
          <a:stretch/>
        </p:blipFill>
        <p:spPr>
          <a:xfrm>
            <a:off x="5120640" y="840532"/>
            <a:ext cx="6367271" cy="5168784"/>
          </a:xfrm>
          <a:prstGeom prst="rect">
            <a:avLst/>
          </a:prstGeom>
          <a:noFill/>
        </p:spPr>
      </p:pic>
      <p:pic>
        <p:nvPicPr>
          <p:cNvPr id="8" name="Picture 7" descr="A science lab equipment with a dropper and a pipette&#10;&#10;Description automatically generated with medium confidence">
            <a:extLst>
              <a:ext uri="{FF2B5EF4-FFF2-40B4-BE49-F238E27FC236}">
                <a16:creationId xmlns:a16="http://schemas.microsoft.com/office/drawing/2014/main" id="{2DCB49E1-E3F4-8C54-DC0F-0C9F0C5D3F2D}"/>
              </a:ext>
            </a:extLst>
          </p:cNvPr>
          <p:cNvPicPr>
            <a:picLocks noChangeAspect="1"/>
          </p:cNvPicPr>
          <p:nvPr/>
        </p:nvPicPr>
        <p:blipFill>
          <a:blip r:embed="rId3"/>
          <a:stretch>
            <a:fillRect/>
          </a:stretch>
        </p:blipFill>
        <p:spPr>
          <a:xfrm>
            <a:off x="1596380" y="1040162"/>
            <a:ext cx="1451285" cy="1348600"/>
          </a:xfrm>
          <a:prstGeom prst="roundRect">
            <a:avLst>
              <a:gd name="adj" fmla="val 1858"/>
            </a:avLst>
          </a:prstGeom>
          <a:effectLst/>
        </p:spPr>
      </p:pic>
    </p:spTree>
    <p:extLst>
      <p:ext uri="{BB962C8B-B14F-4D97-AF65-F5344CB8AC3E}">
        <p14:creationId xmlns:p14="http://schemas.microsoft.com/office/powerpoint/2010/main" val="18853760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C646E12-0101-4F38-BE55-A8B73816D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95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D01F7557-7A89-55EB-1882-25AABA7454DB}"/>
              </a:ext>
            </a:extLst>
          </p:cNvPr>
          <p:cNvSpPr>
            <a:spLocks noGrp="1"/>
          </p:cNvSpPr>
          <p:nvPr>
            <p:ph type="title"/>
          </p:nvPr>
        </p:nvSpPr>
        <p:spPr>
          <a:xfrm>
            <a:off x="289249" y="1123837"/>
            <a:ext cx="4016116" cy="1255469"/>
          </a:xfrm>
        </p:spPr>
        <p:txBody>
          <a:bodyPr>
            <a:normAutofit/>
          </a:bodyPr>
          <a:lstStyle/>
          <a:p>
            <a:r>
              <a:rPr lang="en-US"/>
              <a:t>Lab Agenda</a:t>
            </a:r>
          </a:p>
        </p:txBody>
      </p:sp>
      <p:sp>
        <p:nvSpPr>
          <p:cNvPr id="3" name="Content Placeholder 2">
            <a:extLst>
              <a:ext uri="{FF2B5EF4-FFF2-40B4-BE49-F238E27FC236}">
                <a16:creationId xmlns:a16="http://schemas.microsoft.com/office/drawing/2014/main" id="{273005F1-77B6-CC30-6E17-C9BBC39C4A39}"/>
              </a:ext>
            </a:extLst>
          </p:cNvPr>
          <p:cNvSpPr>
            <a:spLocks noGrp="1"/>
          </p:cNvSpPr>
          <p:nvPr>
            <p:ph idx="1"/>
          </p:nvPr>
        </p:nvSpPr>
        <p:spPr>
          <a:xfrm>
            <a:off x="289249" y="2510395"/>
            <a:ext cx="4016116" cy="3274586"/>
          </a:xfrm>
        </p:spPr>
        <p:txBody>
          <a:bodyPr anchor="t">
            <a:normAutofit/>
          </a:bodyPr>
          <a:lstStyle/>
          <a:p>
            <a:r>
              <a:rPr lang="en-US">
                <a:solidFill>
                  <a:srgbClr val="FFFFFF"/>
                </a:solidFill>
              </a:rPr>
              <a:t>Packet filtering</a:t>
            </a:r>
          </a:p>
          <a:p>
            <a:r>
              <a:rPr lang="en-US">
                <a:solidFill>
                  <a:srgbClr val="FFFFFF"/>
                </a:solidFill>
              </a:rPr>
              <a:t>DDoS attack detection</a:t>
            </a:r>
          </a:p>
          <a:p>
            <a:r>
              <a:rPr lang="en-US">
                <a:solidFill>
                  <a:srgbClr val="FFFFFF"/>
                </a:solidFill>
              </a:rPr>
              <a:t>Logging/Tracing flows</a:t>
            </a:r>
          </a:p>
          <a:p>
            <a:r>
              <a:rPr lang="en-US">
                <a:solidFill>
                  <a:srgbClr val="FFFFFF"/>
                </a:solidFill>
              </a:rPr>
              <a:t>Understanding BPF hooks</a:t>
            </a:r>
          </a:p>
          <a:p>
            <a:endParaRPr lang="en-US">
              <a:solidFill>
                <a:srgbClr val="FFFFFF"/>
              </a:solidFill>
            </a:endParaRPr>
          </a:p>
        </p:txBody>
      </p:sp>
      <p:pic>
        <p:nvPicPr>
          <p:cNvPr id="4" name="Content Placeholder 4" descr="A cartoon of a person in a kitchen&#10;&#10;Description automatically generated">
            <a:extLst>
              <a:ext uri="{FF2B5EF4-FFF2-40B4-BE49-F238E27FC236}">
                <a16:creationId xmlns:a16="http://schemas.microsoft.com/office/drawing/2014/main" id="{489FA071-695B-241A-0BE6-9450E5EF7E8C}"/>
              </a:ext>
            </a:extLst>
          </p:cNvPr>
          <p:cNvPicPr>
            <a:picLocks noChangeAspect="1"/>
          </p:cNvPicPr>
          <p:nvPr/>
        </p:nvPicPr>
        <p:blipFill>
          <a:blip r:embed="rId3"/>
          <a:stretch>
            <a:fillRect/>
          </a:stretch>
        </p:blipFill>
        <p:spPr>
          <a:xfrm>
            <a:off x="5137463" y="2433921"/>
            <a:ext cx="6193767" cy="1982005"/>
          </a:xfrm>
          <a:prstGeom prst="rect">
            <a:avLst/>
          </a:prstGeom>
        </p:spPr>
      </p:pic>
      <p:sp>
        <p:nvSpPr>
          <p:cNvPr id="5" name="Footer Placeholder 4">
            <a:extLst>
              <a:ext uri="{FF2B5EF4-FFF2-40B4-BE49-F238E27FC236}">
                <a16:creationId xmlns:a16="http://schemas.microsoft.com/office/drawing/2014/main" id="{DB6817CC-C7D4-D583-9743-359DE7409F86}"/>
              </a:ext>
            </a:extLst>
          </p:cNvPr>
          <p:cNvSpPr>
            <a:spLocks noGrp="1"/>
          </p:cNvSpPr>
          <p:nvPr>
            <p:ph type="ftr" sz="quarter" idx="11"/>
          </p:nvPr>
        </p:nvSpPr>
        <p:spPr/>
        <p:txBody>
          <a:bodyPr/>
          <a:lstStyle/>
          <a:p>
            <a:r>
              <a:rPr lang="en-US"/>
              <a:t>Cisco Confidential 2024</a:t>
            </a:r>
          </a:p>
        </p:txBody>
      </p:sp>
      <p:sp>
        <p:nvSpPr>
          <p:cNvPr id="6" name="Slide Number Placeholder 5">
            <a:extLst>
              <a:ext uri="{FF2B5EF4-FFF2-40B4-BE49-F238E27FC236}">
                <a16:creationId xmlns:a16="http://schemas.microsoft.com/office/drawing/2014/main" id="{FE25C898-E89B-7B9E-EA76-6DCAE683B3F4}"/>
              </a:ext>
            </a:extLst>
          </p:cNvPr>
          <p:cNvSpPr>
            <a:spLocks noGrp="1"/>
          </p:cNvSpPr>
          <p:nvPr>
            <p:ph type="sldNum" sz="quarter" idx="12"/>
          </p:nvPr>
        </p:nvSpPr>
        <p:spPr/>
        <p:txBody>
          <a:bodyPr/>
          <a:lstStyle/>
          <a:p>
            <a:fld id="{F58011F5-2113-FD44-9478-BB044CC514B6}" type="slidenum">
              <a:rPr lang="en-US" smtClean="0"/>
              <a:t>27</a:t>
            </a:fld>
            <a:endParaRPr lang="en-US"/>
          </a:p>
        </p:txBody>
      </p:sp>
    </p:spTree>
    <p:extLst>
      <p:ext uri="{BB962C8B-B14F-4D97-AF65-F5344CB8AC3E}">
        <p14:creationId xmlns:p14="http://schemas.microsoft.com/office/powerpoint/2010/main" val="22252876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5" name="Rectangle 4104">
            <a:extLst>
              <a:ext uri="{FF2B5EF4-FFF2-40B4-BE49-F238E27FC236}">
                <a16:creationId xmlns:a16="http://schemas.microsoft.com/office/drawing/2014/main" id="{663DA3BE-026F-4FFF-9647-110EB048AC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9599"/>
            <a:ext cx="7052486"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75BB890-62B8-683E-6E01-7FAF4E57C334}"/>
              </a:ext>
            </a:extLst>
          </p:cNvPr>
          <p:cNvSpPr>
            <a:spLocks noGrp="1"/>
          </p:cNvSpPr>
          <p:nvPr>
            <p:ph type="title"/>
          </p:nvPr>
        </p:nvSpPr>
        <p:spPr>
          <a:xfrm>
            <a:off x="289248" y="1123837"/>
            <a:ext cx="6451110" cy="1255469"/>
          </a:xfrm>
        </p:spPr>
        <p:txBody>
          <a:bodyPr>
            <a:normAutofit/>
          </a:bodyPr>
          <a:lstStyle/>
          <a:p>
            <a:r>
              <a:rPr lang="en-US"/>
              <a:t>XDP – Express Data path</a:t>
            </a:r>
          </a:p>
        </p:txBody>
      </p:sp>
      <p:sp>
        <p:nvSpPr>
          <p:cNvPr id="3" name="Content Placeholder 2">
            <a:extLst>
              <a:ext uri="{FF2B5EF4-FFF2-40B4-BE49-F238E27FC236}">
                <a16:creationId xmlns:a16="http://schemas.microsoft.com/office/drawing/2014/main" id="{842B79AA-5FC2-E7E2-390C-92F5D737318F}"/>
              </a:ext>
            </a:extLst>
          </p:cNvPr>
          <p:cNvSpPr>
            <a:spLocks noGrp="1"/>
          </p:cNvSpPr>
          <p:nvPr>
            <p:ph idx="1"/>
          </p:nvPr>
        </p:nvSpPr>
        <p:spPr>
          <a:xfrm>
            <a:off x="218692" y="2158100"/>
            <a:ext cx="6521664" cy="3669215"/>
          </a:xfrm>
        </p:spPr>
        <p:txBody>
          <a:bodyPr vert="horz" lIns="91440" tIns="45720" rIns="91440" bIns="45720" rtlCol="0" anchor="t">
            <a:noAutofit/>
          </a:bodyPr>
          <a:lstStyle/>
          <a:p>
            <a:r>
              <a:rPr lang="en-IN" sz="1400" b="0" i="0" err="1">
                <a:solidFill>
                  <a:srgbClr val="FFFFFF"/>
                </a:solidFill>
                <a:effectLst/>
                <a:latin typeface="Calibri"/>
                <a:cs typeface="Calibri"/>
              </a:rPr>
              <a:t>eXpress</a:t>
            </a:r>
            <a:r>
              <a:rPr lang="en-IN" sz="1400" b="0" i="0" dirty="0">
                <a:solidFill>
                  <a:srgbClr val="FFFFFF"/>
                </a:solidFill>
                <a:effectLst/>
                <a:latin typeface="Calibri"/>
                <a:cs typeface="Calibri"/>
              </a:rPr>
              <a:t> Data Path (XDP) is a framework that makes it possible to perform high-speed packet processing within BPF applications. To enable faster response to network operations, XDP runs a BPF program as soon as possible, usually immediately as a packet is received by the network interface.</a:t>
            </a:r>
            <a:endParaRPr lang="en-US" sz="1400">
              <a:latin typeface="Calibri"/>
              <a:cs typeface="Calibri"/>
            </a:endParaRPr>
          </a:p>
          <a:p>
            <a:r>
              <a:rPr lang="en-IN" sz="1400" i="0" dirty="0">
                <a:solidFill>
                  <a:srgbClr val="FFFFFF"/>
                </a:solidFill>
                <a:effectLst/>
                <a:latin typeface="Calibri"/>
                <a:cs typeface="Calibri"/>
              </a:rPr>
              <a:t>Here are some of the operations an XDP program can perform with the packets it receives, once it is connected to a network interface:</a:t>
            </a:r>
          </a:p>
          <a:p>
            <a:pPr lvl="1" fontAlgn="base"/>
            <a:r>
              <a:rPr lang="en-IN" sz="1400" i="0" dirty="0">
                <a:solidFill>
                  <a:srgbClr val="FFFFFF"/>
                </a:solidFill>
                <a:effectLst/>
                <a:latin typeface="Calibri"/>
                <a:cs typeface="Calibri"/>
              </a:rPr>
              <a:t>XDP_DROP – Drops and does not process the packet. </a:t>
            </a:r>
            <a:r>
              <a:rPr lang="en-IN" sz="1400" i="0" err="1">
                <a:solidFill>
                  <a:srgbClr val="FFFFFF"/>
                </a:solidFill>
                <a:effectLst/>
                <a:latin typeface="Calibri"/>
                <a:cs typeface="Calibri"/>
              </a:rPr>
              <a:t>eBPF</a:t>
            </a:r>
            <a:r>
              <a:rPr lang="en-IN" sz="1400" i="0" dirty="0">
                <a:solidFill>
                  <a:srgbClr val="FFFFFF"/>
                </a:solidFill>
                <a:effectLst/>
                <a:latin typeface="Calibri"/>
                <a:cs typeface="Calibri"/>
              </a:rPr>
              <a:t> programs can </a:t>
            </a:r>
            <a:r>
              <a:rPr lang="en-IN" sz="1400" i="0" err="1">
                <a:solidFill>
                  <a:srgbClr val="FFFFFF"/>
                </a:solidFill>
                <a:effectLst/>
                <a:latin typeface="Calibri"/>
                <a:cs typeface="Calibri"/>
              </a:rPr>
              <a:t>analyze</a:t>
            </a:r>
            <a:r>
              <a:rPr lang="en-IN" sz="1400" i="0" dirty="0">
                <a:solidFill>
                  <a:srgbClr val="FFFFFF"/>
                </a:solidFill>
                <a:effectLst/>
                <a:latin typeface="Calibri"/>
                <a:cs typeface="Calibri"/>
              </a:rPr>
              <a:t> traffic patterns and use filters to update the XDP application in real time to drop specific types of packets (for example, malicious traffic).</a:t>
            </a:r>
          </a:p>
          <a:p>
            <a:pPr lvl="1" fontAlgn="base"/>
            <a:r>
              <a:rPr lang="en-IN" sz="1400" i="0" dirty="0">
                <a:solidFill>
                  <a:srgbClr val="FFFFFF"/>
                </a:solidFill>
                <a:effectLst/>
                <a:latin typeface="Calibri"/>
                <a:cs typeface="Calibri"/>
              </a:rPr>
              <a:t>XDP_PASS – Indicates that the packet should be forwarded to the normal network stack for further processing. The XDP program can modify the content of the package before this happens.</a:t>
            </a:r>
          </a:p>
          <a:p>
            <a:pPr lvl="1" fontAlgn="base"/>
            <a:r>
              <a:rPr lang="en-IN" sz="1400" i="0" dirty="0">
                <a:solidFill>
                  <a:srgbClr val="FFFFFF"/>
                </a:solidFill>
                <a:effectLst/>
                <a:latin typeface="Calibri"/>
                <a:cs typeface="Calibri"/>
              </a:rPr>
              <a:t>XDP_TX – Forwards the packet (which may have been modified) to the same network interface that received it.</a:t>
            </a:r>
          </a:p>
          <a:p>
            <a:pPr lvl="1" fontAlgn="base"/>
            <a:r>
              <a:rPr lang="en-IN" sz="1400" i="0" dirty="0">
                <a:solidFill>
                  <a:srgbClr val="FFFFFF"/>
                </a:solidFill>
                <a:effectLst/>
                <a:latin typeface="Calibri"/>
                <a:cs typeface="Calibri"/>
              </a:rPr>
              <a:t>XDP_REDIRECT – Bypasses the nor</a:t>
            </a:r>
            <a:r>
              <a:rPr lang="en-IN" sz="1200" i="0" dirty="0">
                <a:solidFill>
                  <a:srgbClr val="FFFFFF"/>
                </a:solidFill>
                <a:effectLst/>
                <a:latin typeface="Calibri"/>
                <a:cs typeface="Calibri"/>
              </a:rPr>
              <a:t>mal network stack and redirects the packet via another NIC to the network.</a:t>
            </a:r>
          </a:p>
          <a:p>
            <a:endParaRPr lang="en-US" sz="1100">
              <a:solidFill>
                <a:srgbClr val="FFFFFF"/>
              </a:solidFill>
              <a:latin typeface="Calibri" panose="020F0502020204030204" pitchFamily="34" charset="0"/>
              <a:cs typeface="Calibri" panose="020F0502020204030204" pitchFamily="34" charset="0"/>
            </a:endParaRPr>
          </a:p>
        </p:txBody>
      </p:sp>
      <p:pic>
        <p:nvPicPr>
          <p:cNvPr id="4098" name="Picture 2" descr="The eXpress Data Path - Unweaving the Web">
            <a:extLst>
              <a:ext uri="{FF2B5EF4-FFF2-40B4-BE49-F238E27FC236}">
                <a16:creationId xmlns:a16="http://schemas.microsoft.com/office/drawing/2014/main" id="{9498DF34-AC04-DD69-7399-2478E4DD81F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552944" y="1776647"/>
            <a:ext cx="3778286" cy="3296554"/>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AF9E11D6-FD91-3BA8-4477-F773792EF6B7}"/>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18DCAEBB-FC59-EA12-1699-1A158FBA2C17}"/>
              </a:ext>
            </a:extLst>
          </p:cNvPr>
          <p:cNvSpPr>
            <a:spLocks noGrp="1"/>
          </p:cNvSpPr>
          <p:nvPr>
            <p:ph type="sldNum" sz="quarter" idx="12"/>
          </p:nvPr>
        </p:nvSpPr>
        <p:spPr/>
        <p:txBody>
          <a:bodyPr/>
          <a:lstStyle/>
          <a:p>
            <a:fld id="{F58011F5-2113-FD44-9478-BB044CC514B6}" type="slidenum">
              <a:rPr lang="en-US" smtClean="0"/>
              <a:t>28</a:t>
            </a:fld>
            <a:endParaRPr lang="en-US"/>
          </a:p>
        </p:txBody>
      </p:sp>
    </p:spTree>
    <p:extLst>
      <p:ext uri="{BB962C8B-B14F-4D97-AF65-F5344CB8AC3E}">
        <p14:creationId xmlns:p14="http://schemas.microsoft.com/office/powerpoint/2010/main" val="2338723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7B097-9A3F-D20D-7E32-F881C5F4ED02}"/>
              </a:ext>
            </a:extLst>
          </p:cNvPr>
          <p:cNvSpPr>
            <a:spLocks noGrp="1"/>
          </p:cNvSpPr>
          <p:nvPr>
            <p:ph type="title"/>
          </p:nvPr>
        </p:nvSpPr>
        <p:spPr>
          <a:xfrm>
            <a:off x="3602813" y="944591"/>
            <a:ext cx="7888147" cy="706964"/>
          </a:xfrm>
        </p:spPr>
        <p:txBody>
          <a:bodyPr>
            <a:normAutofit/>
          </a:bodyPr>
          <a:lstStyle/>
          <a:p>
            <a:r>
              <a:rPr lang="en-US">
                <a:solidFill>
                  <a:schemeClr val="tx2"/>
                </a:solidFill>
              </a:rPr>
              <a:t>Lab 4: Filter packets using </a:t>
            </a:r>
            <a:r>
              <a:rPr lang="en-US" err="1">
                <a:solidFill>
                  <a:schemeClr val="tx2"/>
                </a:solidFill>
              </a:rPr>
              <a:t>eBPF</a:t>
            </a:r>
            <a:endParaRPr lang="en-US">
              <a:solidFill>
                <a:schemeClr val="tx2"/>
              </a:solidFill>
            </a:endParaRPr>
          </a:p>
        </p:txBody>
      </p:sp>
      <p:sp>
        <p:nvSpPr>
          <p:cNvPr id="3" name="Content Placeholder 2">
            <a:extLst>
              <a:ext uri="{FF2B5EF4-FFF2-40B4-BE49-F238E27FC236}">
                <a16:creationId xmlns:a16="http://schemas.microsoft.com/office/drawing/2014/main" id="{34FC01DD-ACDA-A562-1903-A380AB9BE6BD}"/>
              </a:ext>
            </a:extLst>
          </p:cNvPr>
          <p:cNvSpPr>
            <a:spLocks noGrp="1"/>
          </p:cNvSpPr>
          <p:nvPr>
            <p:ph idx="1"/>
          </p:nvPr>
        </p:nvSpPr>
        <p:spPr>
          <a:xfrm>
            <a:off x="3869268" y="2367280"/>
            <a:ext cx="7315200" cy="3617468"/>
          </a:xfrm>
        </p:spPr>
        <p:txBody>
          <a:bodyPr/>
          <a:lstStyle/>
          <a:p>
            <a:pPr>
              <a:buAutoNum type="arabicPeriod"/>
            </a:pPr>
            <a:r>
              <a:rPr lang="en-US"/>
              <a:t>Use XDP to filter out UDP/ICMP packets in the kernel. </a:t>
            </a:r>
          </a:p>
          <a:p>
            <a:pPr>
              <a:buAutoNum type="arabicPeriod"/>
            </a:pPr>
            <a:r>
              <a:rPr lang="en-US"/>
              <a:t>This could be deployed as a pod on the cluster or deployed on the host. </a:t>
            </a:r>
          </a:p>
        </p:txBody>
      </p:sp>
      <p:pic>
        <p:nvPicPr>
          <p:cNvPr id="4" name="Picture 3" descr="A science lab equipment with a dropper and a pipette&#10;&#10;Description automatically generated with medium confidence">
            <a:extLst>
              <a:ext uri="{FF2B5EF4-FFF2-40B4-BE49-F238E27FC236}">
                <a16:creationId xmlns:a16="http://schemas.microsoft.com/office/drawing/2014/main" id="{A2247BA0-88CF-5795-5FD1-C0E11AECB76A}"/>
              </a:ext>
            </a:extLst>
          </p:cNvPr>
          <p:cNvPicPr>
            <a:picLocks noChangeAspect="1"/>
          </p:cNvPicPr>
          <p:nvPr/>
        </p:nvPicPr>
        <p:blipFill>
          <a:blip r:embed="rId2"/>
          <a:stretch>
            <a:fillRect/>
          </a:stretch>
        </p:blipFill>
        <p:spPr>
          <a:xfrm>
            <a:off x="895542" y="2750128"/>
            <a:ext cx="1451285" cy="1348600"/>
          </a:xfrm>
          <a:prstGeom prst="roundRect">
            <a:avLst>
              <a:gd name="adj" fmla="val 1858"/>
            </a:avLst>
          </a:prstGeom>
          <a:effectLst/>
        </p:spPr>
      </p:pic>
      <p:sp>
        <p:nvSpPr>
          <p:cNvPr id="5" name="Footer Placeholder 4">
            <a:extLst>
              <a:ext uri="{FF2B5EF4-FFF2-40B4-BE49-F238E27FC236}">
                <a16:creationId xmlns:a16="http://schemas.microsoft.com/office/drawing/2014/main" id="{548CBFE4-A2A1-A7F9-E213-886F27F0DCB4}"/>
              </a:ext>
            </a:extLst>
          </p:cNvPr>
          <p:cNvSpPr>
            <a:spLocks noGrp="1"/>
          </p:cNvSpPr>
          <p:nvPr>
            <p:ph type="ftr" sz="quarter" idx="11"/>
          </p:nvPr>
        </p:nvSpPr>
        <p:spPr/>
        <p:txBody>
          <a:bodyPr/>
          <a:lstStyle/>
          <a:p>
            <a:r>
              <a:rPr lang="en-US"/>
              <a:t>Cisco Confidential 2024</a:t>
            </a:r>
          </a:p>
        </p:txBody>
      </p:sp>
      <p:sp>
        <p:nvSpPr>
          <p:cNvPr id="6" name="Slide Number Placeholder 5">
            <a:extLst>
              <a:ext uri="{FF2B5EF4-FFF2-40B4-BE49-F238E27FC236}">
                <a16:creationId xmlns:a16="http://schemas.microsoft.com/office/drawing/2014/main" id="{52C2D0FC-656E-2464-8DC7-1A0661EDC8A3}"/>
              </a:ext>
            </a:extLst>
          </p:cNvPr>
          <p:cNvSpPr>
            <a:spLocks noGrp="1"/>
          </p:cNvSpPr>
          <p:nvPr>
            <p:ph type="sldNum" sz="quarter" idx="12"/>
          </p:nvPr>
        </p:nvSpPr>
        <p:spPr/>
        <p:txBody>
          <a:bodyPr/>
          <a:lstStyle/>
          <a:p>
            <a:fld id="{F58011F5-2113-FD44-9478-BB044CC514B6}" type="slidenum">
              <a:rPr lang="en-US" smtClean="0"/>
              <a:t>29</a:t>
            </a:fld>
            <a:endParaRPr lang="en-US"/>
          </a:p>
        </p:txBody>
      </p:sp>
    </p:spTree>
    <p:extLst>
      <p:ext uri="{BB962C8B-B14F-4D97-AF65-F5344CB8AC3E}">
        <p14:creationId xmlns:p14="http://schemas.microsoft.com/office/powerpoint/2010/main" val="600023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94135-FF4D-B902-3D5B-EAD4B677C366}"/>
              </a:ext>
            </a:extLst>
          </p:cNvPr>
          <p:cNvSpPr>
            <a:spLocks noGrp="1"/>
          </p:cNvSpPr>
          <p:nvPr>
            <p:ph type="title"/>
          </p:nvPr>
        </p:nvSpPr>
        <p:spPr>
          <a:xfrm>
            <a:off x="252919" y="1123837"/>
            <a:ext cx="2947482" cy="1924163"/>
          </a:xfrm>
        </p:spPr>
        <p:txBody>
          <a:bodyPr>
            <a:normAutofit/>
          </a:bodyPr>
          <a:lstStyle/>
          <a:p>
            <a:r>
              <a:rPr lang="en-US"/>
              <a:t>Traditional Linux Kernel Development</a:t>
            </a:r>
          </a:p>
        </p:txBody>
      </p:sp>
      <p:sp>
        <p:nvSpPr>
          <p:cNvPr id="3" name="Content Placeholder 2">
            <a:extLst>
              <a:ext uri="{FF2B5EF4-FFF2-40B4-BE49-F238E27FC236}">
                <a16:creationId xmlns:a16="http://schemas.microsoft.com/office/drawing/2014/main" id="{2A08C1B0-2FD7-76B7-D743-F68BD922D674}"/>
              </a:ext>
            </a:extLst>
          </p:cNvPr>
          <p:cNvSpPr>
            <a:spLocks noGrp="1"/>
          </p:cNvSpPr>
          <p:nvPr>
            <p:ph idx="1"/>
          </p:nvPr>
        </p:nvSpPr>
        <p:spPr>
          <a:xfrm>
            <a:off x="3869267" y="864108"/>
            <a:ext cx="7479453" cy="5120640"/>
          </a:xfrm>
        </p:spPr>
        <p:txBody>
          <a:bodyPr>
            <a:normAutofit/>
          </a:bodyPr>
          <a:lstStyle/>
          <a:p>
            <a:pPr>
              <a:spcBef>
                <a:spcPts val="1000"/>
              </a:spcBef>
              <a:buClr>
                <a:schemeClr val="accent1"/>
              </a:buClr>
              <a:buSzPct val="80000"/>
              <a:buFont typeface="Wingdings 3" charset="2"/>
              <a:buChar char=""/>
            </a:pPr>
            <a:r>
              <a:rPr lang="en-US" sz="1600" u="none" strike="noStrike">
                <a:effectLst/>
                <a:latin typeface="Calibri" panose="020F0502020204030204" pitchFamily="34" charset="0"/>
                <a:cs typeface="Calibri" panose="020F0502020204030204" pitchFamily="34" charset="0"/>
              </a:rPr>
              <a:t>To gain new types of access to kernel-level functions, one has the option of waiting for the Linux community to build and approve those new capabilities in the kernel, but this process normally takes many years. </a:t>
            </a:r>
          </a:p>
          <a:p>
            <a:pPr>
              <a:spcBef>
                <a:spcPts val="1000"/>
              </a:spcBef>
              <a:buClr>
                <a:schemeClr val="accent1"/>
              </a:buClr>
              <a:buSzPct val="80000"/>
              <a:buFont typeface="Wingdings 3" charset="2"/>
              <a:buChar char=""/>
            </a:pPr>
            <a:r>
              <a:rPr lang="en-US" sz="1600" u="none" strike="noStrike">
                <a:effectLst/>
                <a:latin typeface="Calibri" panose="020F0502020204030204" pitchFamily="34" charset="0"/>
                <a:cs typeface="Calibri" panose="020F0502020204030204" pitchFamily="34" charset="0"/>
              </a:rPr>
              <a:t>Alternatively, one has the option of modifying the kernel source code in one’s own Linux fork, but this solution is complicated and risky to implement because kernel modifications can pose a serious risk to the stability of a system.</a:t>
            </a:r>
          </a:p>
          <a:p>
            <a:pPr>
              <a:spcBef>
                <a:spcPts val="1000"/>
              </a:spcBef>
              <a:buClr>
                <a:schemeClr val="accent1"/>
              </a:buClr>
              <a:buSzPct val="80000"/>
              <a:buFont typeface="Wingdings 3" charset="2"/>
              <a:buChar char=""/>
            </a:pPr>
            <a:r>
              <a:rPr lang="en-US" sz="1600" u="none" strike="noStrike">
                <a:effectLst/>
                <a:latin typeface="Calibri" panose="020F0502020204030204" pitchFamily="34" charset="0"/>
                <a:cs typeface="Calibri" panose="020F0502020204030204" pitchFamily="34" charset="0"/>
              </a:rPr>
              <a:t>Yet another option would be to write loadable kernel modules (</a:t>
            </a:r>
            <a:r>
              <a:rPr lang="en-US" sz="1600" u="none" strike="noStrike">
                <a:effectLst/>
                <a:latin typeface="Calibri" panose="020F0502020204030204" pitchFamily="34" charset="0"/>
                <a:cs typeface="Calibri" panose="020F0502020204030204" pitchFamily="34" charset="0"/>
                <a:hlinkClick r:id="rId3"/>
              </a:rPr>
              <a:t>LKMs</a:t>
            </a:r>
            <a:r>
              <a:rPr lang="en-US" sz="1600" u="none" strike="noStrike">
                <a:effectLst/>
                <a:latin typeface="Calibri" panose="020F0502020204030204" pitchFamily="34" charset="0"/>
                <a:cs typeface="Calibri" panose="020F0502020204030204" pitchFamily="34" charset="0"/>
              </a:rPr>
              <a:t>) to provide the desired functionality. But LKMs are also complex, risky and require constant maintenance because any Linux kernel version upgrade can inadvertently break the module</a:t>
            </a:r>
            <a:br>
              <a:rPr lang="en-US" sz="1600">
                <a:latin typeface="Calibri" panose="020F0502020204030204" pitchFamily="34" charset="0"/>
                <a:cs typeface="Calibri" panose="020F0502020204030204" pitchFamily="34" charset="0"/>
              </a:rPr>
            </a:br>
            <a:endParaRPr lang="en-US" sz="1600" u="none" strike="noStrike">
              <a:effectLst/>
              <a:latin typeface="Calibri" panose="020F0502020204030204" pitchFamily="34" charset="0"/>
              <a:cs typeface="Calibri" panose="020F0502020204030204" pitchFamily="34" charset="0"/>
            </a:endParaRPr>
          </a:p>
          <a:p>
            <a:endParaRPr lang="en-US" sz="1600"/>
          </a:p>
        </p:txBody>
      </p:sp>
      <p:pic>
        <p:nvPicPr>
          <p:cNvPr id="6" name="Picture 5" descr="A cartoon penguin with a lock&#10;&#10;Description automatically generated">
            <a:extLst>
              <a:ext uri="{FF2B5EF4-FFF2-40B4-BE49-F238E27FC236}">
                <a16:creationId xmlns:a16="http://schemas.microsoft.com/office/drawing/2014/main" id="{8225D661-FD45-39C2-9374-8346EAF9F62D}"/>
              </a:ext>
            </a:extLst>
          </p:cNvPr>
          <p:cNvPicPr>
            <a:picLocks noChangeAspect="1"/>
          </p:cNvPicPr>
          <p:nvPr/>
        </p:nvPicPr>
        <p:blipFill>
          <a:blip r:embed="rId4"/>
          <a:srcRect l="22883" r="20631" b="1"/>
          <a:stretch/>
        </p:blipFill>
        <p:spPr>
          <a:xfrm>
            <a:off x="252919" y="3253397"/>
            <a:ext cx="2636520" cy="2354924"/>
          </a:xfrm>
          <a:prstGeom prst="rect">
            <a:avLst/>
          </a:prstGeom>
        </p:spPr>
      </p:pic>
      <p:sp>
        <p:nvSpPr>
          <p:cNvPr id="4" name="Footer Placeholder 3">
            <a:extLst>
              <a:ext uri="{FF2B5EF4-FFF2-40B4-BE49-F238E27FC236}">
                <a16:creationId xmlns:a16="http://schemas.microsoft.com/office/drawing/2014/main" id="{5D421133-86AB-573D-9856-B1DD04E3BAB7}"/>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215793ED-96BC-58CF-496F-93879CF40648}"/>
              </a:ext>
            </a:extLst>
          </p:cNvPr>
          <p:cNvSpPr>
            <a:spLocks noGrp="1"/>
          </p:cNvSpPr>
          <p:nvPr>
            <p:ph type="sldNum" sz="quarter" idx="12"/>
          </p:nvPr>
        </p:nvSpPr>
        <p:spPr/>
        <p:txBody>
          <a:bodyPr/>
          <a:lstStyle/>
          <a:p>
            <a:fld id="{F58011F5-2113-FD44-9478-BB044CC514B6}" type="slidenum">
              <a:rPr lang="en-US" smtClean="0"/>
              <a:t>3</a:t>
            </a:fld>
            <a:endParaRPr lang="en-US"/>
          </a:p>
        </p:txBody>
      </p:sp>
    </p:spTree>
    <p:extLst>
      <p:ext uri="{BB962C8B-B14F-4D97-AF65-F5344CB8AC3E}">
        <p14:creationId xmlns:p14="http://schemas.microsoft.com/office/powerpoint/2010/main" val="3104210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196AD-EEE2-A24C-D31A-74BE1D7C51ED}"/>
              </a:ext>
            </a:extLst>
          </p:cNvPr>
          <p:cNvSpPr>
            <a:spLocks noGrp="1"/>
          </p:cNvSpPr>
          <p:nvPr>
            <p:ph type="title"/>
          </p:nvPr>
        </p:nvSpPr>
        <p:spPr>
          <a:xfrm>
            <a:off x="3869268" y="873252"/>
            <a:ext cx="7085013" cy="706964"/>
          </a:xfrm>
        </p:spPr>
        <p:txBody>
          <a:bodyPr>
            <a:normAutofit/>
          </a:bodyPr>
          <a:lstStyle/>
          <a:p>
            <a:r>
              <a:rPr lang="en-US">
                <a:solidFill>
                  <a:schemeClr val="tx2"/>
                </a:solidFill>
              </a:rPr>
              <a:t>Lab 5: DDoS attack detection</a:t>
            </a:r>
          </a:p>
        </p:txBody>
      </p:sp>
      <p:sp>
        <p:nvSpPr>
          <p:cNvPr id="3" name="Content Placeholder 2">
            <a:extLst>
              <a:ext uri="{FF2B5EF4-FFF2-40B4-BE49-F238E27FC236}">
                <a16:creationId xmlns:a16="http://schemas.microsoft.com/office/drawing/2014/main" id="{E6FA6C54-7142-06F4-426C-9F7AB850C3EF}"/>
              </a:ext>
            </a:extLst>
          </p:cNvPr>
          <p:cNvSpPr>
            <a:spLocks noGrp="1"/>
          </p:cNvSpPr>
          <p:nvPr>
            <p:ph idx="1"/>
          </p:nvPr>
        </p:nvSpPr>
        <p:spPr>
          <a:xfrm>
            <a:off x="3754174" y="1737360"/>
            <a:ext cx="7315200" cy="3688080"/>
          </a:xfrm>
        </p:spPr>
        <p:txBody>
          <a:bodyPr/>
          <a:lstStyle/>
          <a:p>
            <a:r>
              <a:rPr lang="en-US"/>
              <a:t>Detect DDoS attack using </a:t>
            </a:r>
            <a:r>
              <a:rPr lang="en-US" err="1"/>
              <a:t>eBPF</a:t>
            </a:r>
            <a:r>
              <a:rPr lang="en-US"/>
              <a:t>. Attach hooks to tap every packet received on a particular port.</a:t>
            </a:r>
          </a:p>
        </p:txBody>
      </p:sp>
      <p:pic>
        <p:nvPicPr>
          <p:cNvPr id="4" name="Picture 3" descr="A science lab equipment with a dropper and a pipette&#10;&#10;Description automatically generated with medium confidence">
            <a:extLst>
              <a:ext uri="{FF2B5EF4-FFF2-40B4-BE49-F238E27FC236}">
                <a16:creationId xmlns:a16="http://schemas.microsoft.com/office/drawing/2014/main" id="{3197070F-B8BA-79A5-7D35-DC5C7C756E42}"/>
              </a:ext>
            </a:extLst>
          </p:cNvPr>
          <p:cNvPicPr>
            <a:picLocks noChangeAspect="1"/>
          </p:cNvPicPr>
          <p:nvPr/>
        </p:nvPicPr>
        <p:blipFill>
          <a:blip r:embed="rId3"/>
          <a:stretch>
            <a:fillRect/>
          </a:stretch>
        </p:blipFill>
        <p:spPr>
          <a:xfrm>
            <a:off x="1047942" y="2478860"/>
            <a:ext cx="1451285" cy="1348600"/>
          </a:xfrm>
          <a:prstGeom prst="roundRect">
            <a:avLst>
              <a:gd name="adj" fmla="val 1858"/>
            </a:avLst>
          </a:prstGeom>
          <a:effectLst/>
        </p:spPr>
      </p:pic>
      <p:sp>
        <p:nvSpPr>
          <p:cNvPr id="6" name="Footer Placeholder 5">
            <a:extLst>
              <a:ext uri="{FF2B5EF4-FFF2-40B4-BE49-F238E27FC236}">
                <a16:creationId xmlns:a16="http://schemas.microsoft.com/office/drawing/2014/main" id="{24F10D50-0D52-D084-AD1E-63A62CE77D3F}"/>
              </a:ext>
            </a:extLst>
          </p:cNvPr>
          <p:cNvSpPr>
            <a:spLocks noGrp="1"/>
          </p:cNvSpPr>
          <p:nvPr>
            <p:ph type="ftr" sz="quarter" idx="11"/>
          </p:nvPr>
        </p:nvSpPr>
        <p:spPr/>
        <p:txBody>
          <a:bodyPr/>
          <a:lstStyle/>
          <a:p>
            <a:r>
              <a:rPr lang="en-US"/>
              <a:t>Cisco Confidential 2024</a:t>
            </a:r>
          </a:p>
        </p:txBody>
      </p:sp>
      <p:sp>
        <p:nvSpPr>
          <p:cNvPr id="7" name="Slide Number Placeholder 6">
            <a:extLst>
              <a:ext uri="{FF2B5EF4-FFF2-40B4-BE49-F238E27FC236}">
                <a16:creationId xmlns:a16="http://schemas.microsoft.com/office/drawing/2014/main" id="{E612E1E6-5244-FC4A-7D36-7243EF14F954}"/>
              </a:ext>
            </a:extLst>
          </p:cNvPr>
          <p:cNvSpPr>
            <a:spLocks noGrp="1"/>
          </p:cNvSpPr>
          <p:nvPr>
            <p:ph type="sldNum" sz="quarter" idx="12"/>
          </p:nvPr>
        </p:nvSpPr>
        <p:spPr/>
        <p:txBody>
          <a:bodyPr/>
          <a:lstStyle/>
          <a:p>
            <a:fld id="{F58011F5-2113-FD44-9478-BB044CC514B6}" type="slidenum">
              <a:rPr lang="en-US" smtClean="0"/>
              <a:t>30</a:t>
            </a:fld>
            <a:endParaRPr lang="en-US"/>
          </a:p>
        </p:txBody>
      </p:sp>
    </p:spTree>
    <p:extLst>
      <p:ext uri="{BB962C8B-B14F-4D97-AF65-F5344CB8AC3E}">
        <p14:creationId xmlns:p14="http://schemas.microsoft.com/office/powerpoint/2010/main" val="221003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1B3561-5089-118F-4C73-EFD5978D3E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A14756-C5A6-6A25-D80B-C2AB451CA5F5}"/>
              </a:ext>
            </a:extLst>
          </p:cNvPr>
          <p:cNvSpPr>
            <a:spLocks noGrp="1"/>
          </p:cNvSpPr>
          <p:nvPr>
            <p:ph type="title"/>
          </p:nvPr>
        </p:nvSpPr>
        <p:spPr>
          <a:xfrm>
            <a:off x="3757738" y="1044789"/>
            <a:ext cx="7085013" cy="706964"/>
          </a:xfrm>
        </p:spPr>
        <p:txBody>
          <a:bodyPr>
            <a:normAutofit/>
          </a:bodyPr>
          <a:lstStyle/>
          <a:p>
            <a:r>
              <a:rPr lang="en-US">
                <a:solidFill>
                  <a:schemeClr val="tx2"/>
                </a:solidFill>
              </a:rPr>
              <a:t>Lab 6: Tracing network flows</a:t>
            </a:r>
          </a:p>
        </p:txBody>
      </p:sp>
      <p:sp>
        <p:nvSpPr>
          <p:cNvPr id="3" name="Content Placeholder 2">
            <a:extLst>
              <a:ext uri="{FF2B5EF4-FFF2-40B4-BE49-F238E27FC236}">
                <a16:creationId xmlns:a16="http://schemas.microsoft.com/office/drawing/2014/main" id="{F0794CB2-B964-4556-400E-DD0316EF400C}"/>
              </a:ext>
            </a:extLst>
          </p:cNvPr>
          <p:cNvSpPr>
            <a:spLocks noGrp="1"/>
          </p:cNvSpPr>
          <p:nvPr>
            <p:ph idx="1"/>
          </p:nvPr>
        </p:nvSpPr>
        <p:spPr>
          <a:xfrm>
            <a:off x="3757738" y="1991317"/>
            <a:ext cx="7315200" cy="4054348"/>
          </a:xfrm>
        </p:spPr>
        <p:txBody>
          <a:bodyPr/>
          <a:lstStyle/>
          <a:p>
            <a:r>
              <a:rPr lang="en-US"/>
              <a:t>Trace all pod traffic at an IP level using </a:t>
            </a:r>
            <a:r>
              <a:rPr lang="en-US" err="1"/>
              <a:t>eBPF</a:t>
            </a:r>
            <a:r>
              <a:rPr lang="en-US"/>
              <a:t>.</a:t>
            </a:r>
          </a:p>
        </p:txBody>
      </p:sp>
      <p:pic>
        <p:nvPicPr>
          <p:cNvPr id="4" name="Picture 3" descr="A science lab equipment with a dropper and a pipette&#10;&#10;Description automatically generated with medium confidence">
            <a:extLst>
              <a:ext uri="{FF2B5EF4-FFF2-40B4-BE49-F238E27FC236}">
                <a16:creationId xmlns:a16="http://schemas.microsoft.com/office/drawing/2014/main" id="{65187ECB-A28E-D35D-5FF3-4E8C7D2528BF}"/>
              </a:ext>
            </a:extLst>
          </p:cNvPr>
          <p:cNvPicPr>
            <a:picLocks noChangeAspect="1"/>
          </p:cNvPicPr>
          <p:nvPr/>
        </p:nvPicPr>
        <p:blipFill>
          <a:blip r:embed="rId3"/>
          <a:stretch>
            <a:fillRect/>
          </a:stretch>
        </p:blipFill>
        <p:spPr>
          <a:xfrm>
            <a:off x="692342" y="2509340"/>
            <a:ext cx="1451285" cy="1348600"/>
          </a:xfrm>
          <a:prstGeom prst="roundRect">
            <a:avLst>
              <a:gd name="adj" fmla="val 1858"/>
            </a:avLst>
          </a:prstGeom>
          <a:effectLst/>
        </p:spPr>
      </p:pic>
      <p:sp>
        <p:nvSpPr>
          <p:cNvPr id="5" name="Footer Placeholder 4">
            <a:extLst>
              <a:ext uri="{FF2B5EF4-FFF2-40B4-BE49-F238E27FC236}">
                <a16:creationId xmlns:a16="http://schemas.microsoft.com/office/drawing/2014/main" id="{CDE26E03-DCEB-888D-6B67-930E953CD715}"/>
              </a:ext>
            </a:extLst>
          </p:cNvPr>
          <p:cNvSpPr>
            <a:spLocks noGrp="1"/>
          </p:cNvSpPr>
          <p:nvPr>
            <p:ph type="ftr" sz="quarter" idx="11"/>
          </p:nvPr>
        </p:nvSpPr>
        <p:spPr/>
        <p:txBody>
          <a:bodyPr/>
          <a:lstStyle/>
          <a:p>
            <a:r>
              <a:rPr lang="en-US"/>
              <a:t>Cisco Confidential 2024</a:t>
            </a:r>
          </a:p>
        </p:txBody>
      </p:sp>
      <p:sp>
        <p:nvSpPr>
          <p:cNvPr id="6" name="Slide Number Placeholder 5">
            <a:extLst>
              <a:ext uri="{FF2B5EF4-FFF2-40B4-BE49-F238E27FC236}">
                <a16:creationId xmlns:a16="http://schemas.microsoft.com/office/drawing/2014/main" id="{ED4EFE6C-4F7D-BBD4-10D1-8E8F50090552}"/>
              </a:ext>
            </a:extLst>
          </p:cNvPr>
          <p:cNvSpPr>
            <a:spLocks noGrp="1"/>
          </p:cNvSpPr>
          <p:nvPr>
            <p:ph type="sldNum" sz="quarter" idx="12"/>
          </p:nvPr>
        </p:nvSpPr>
        <p:spPr/>
        <p:txBody>
          <a:bodyPr/>
          <a:lstStyle/>
          <a:p>
            <a:fld id="{F58011F5-2113-FD44-9478-BB044CC514B6}" type="slidenum">
              <a:rPr lang="en-US" smtClean="0"/>
              <a:t>31</a:t>
            </a:fld>
            <a:endParaRPr lang="en-US"/>
          </a:p>
        </p:txBody>
      </p:sp>
    </p:spTree>
    <p:extLst>
      <p:ext uri="{BB962C8B-B14F-4D97-AF65-F5344CB8AC3E}">
        <p14:creationId xmlns:p14="http://schemas.microsoft.com/office/powerpoint/2010/main" val="32083833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C646E12-0101-4F38-BE55-A8B73816D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95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091533E-2F6C-7645-9267-C98C8E9B486B}"/>
              </a:ext>
            </a:extLst>
          </p:cNvPr>
          <p:cNvSpPr>
            <a:spLocks noGrp="1"/>
          </p:cNvSpPr>
          <p:nvPr>
            <p:ph type="title"/>
          </p:nvPr>
        </p:nvSpPr>
        <p:spPr>
          <a:xfrm>
            <a:off x="289249" y="1123837"/>
            <a:ext cx="4016116" cy="571401"/>
          </a:xfrm>
        </p:spPr>
        <p:txBody>
          <a:bodyPr>
            <a:normAutofit fontScale="90000"/>
          </a:bodyPr>
          <a:lstStyle/>
          <a:p>
            <a:r>
              <a:rPr lang="en-US" err="1"/>
              <a:t>eBPF</a:t>
            </a:r>
            <a:r>
              <a:rPr lang="en-US"/>
              <a:t> Verifier</a:t>
            </a:r>
          </a:p>
        </p:txBody>
      </p:sp>
      <p:sp>
        <p:nvSpPr>
          <p:cNvPr id="3" name="Content Placeholder 2">
            <a:extLst>
              <a:ext uri="{FF2B5EF4-FFF2-40B4-BE49-F238E27FC236}">
                <a16:creationId xmlns:a16="http://schemas.microsoft.com/office/drawing/2014/main" id="{22F68CBD-E0DF-F8FC-62A6-FC57B849DBA7}"/>
              </a:ext>
            </a:extLst>
          </p:cNvPr>
          <p:cNvSpPr>
            <a:spLocks noGrp="1"/>
          </p:cNvSpPr>
          <p:nvPr>
            <p:ph idx="1"/>
          </p:nvPr>
        </p:nvSpPr>
        <p:spPr>
          <a:xfrm>
            <a:off x="306567" y="1986521"/>
            <a:ext cx="4293206" cy="3724858"/>
          </a:xfrm>
        </p:spPr>
        <p:txBody>
          <a:bodyPr vert="horz" lIns="91440" tIns="45720" rIns="91440" bIns="45720" rtlCol="0" anchor="t">
            <a:noAutofit/>
          </a:bodyPr>
          <a:lstStyle/>
          <a:p>
            <a:r>
              <a:rPr lang="en-IN" sz="1400" b="0" i="0">
                <a:solidFill>
                  <a:srgbClr val="FFFFFF"/>
                </a:solidFill>
                <a:effectLst/>
                <a:latin typeface="Corbel"/>
              </a:rPr>
              <a:t>If a process is allowed to load an </a:t>
            </a:r>
            <a:r>
              <a:rPr lang="en-IN" sz="1400" b="0" i="0" err="1">
                <a:solidFill>
                  <a:srgbClr val="FFFFFF"/>
                </a:solidFill>
                <a:effectLst/>
                <a:latin typeface="Corbel"/>
              </a:rPr>
              <a:t>eBPF</a:t>
            </a:r>
            <a:r>
              <a:rPr lang="en-IN" sz="1400" b="0" i="0">
                <a:solidFill>
                  <a:srgbClr val="FFFFFF"/>
                </a:solidFill>
                <a:effectLst/>
                <a:latin typeface="Corbel"/>
              </a:rPr>
              <a:t> program, all programs still pass through the </a:t>
            </a:r>
            <a:r>
              <a:rPr lang="en-IN" sz="1400" b="0" i="0" err="1">
                <a:solidFill>
                  <a:srgbClr val="FFFFFF"/>
                </a:solidFill>
                <a:effectLst/>
                <a:latin typeface="Corbel"/>
              </a:rPr>
              <a:t>eBPF</a:t>
            </a:r>
            <a:r>
              <a:rPr lang="en-IN" sz="1400" b="0" i="0">
                <a:solidFill>
                  <a:srgbClr val="FFFFFF"/>
                </a:solidFill>
                <a:effectLst/>
                <a:latin typeface="Corbel"/>
              </a:rPr>
              <a:t> verifier. The </a:t>
            </a:r>
            <a:r>
              <a:rPr lang="en-IN" sz="1400" b="0" i="0" err="1">
                <a:solidFill>
                  <a:srgbClr val="FFFFFF"/>
                </a:solidFill>
                <a:effectLst/>
                <a:latin typeface="Corbel"/>
              </a:rPr>
              <a:t>eBPF</a:t>
            </a:r>
            <a:r>
              <a:rPr lang="en-IN" sz="1400" b="0" i="0">
                <a:solidFill>
                  <a:srgbClr val="FFFFFF"/>
                </a:solidFill>
                <a:effectLst/>
                <a:latin typeface="Corbel"/>
              </a:rPr>
              <a:t> verifier ensures the safety of the program itself. This means, for example:</a:t>
            </a:r>
          </a:p>
          <a:p>
            <a:pPr lvl="1"/>
            <a:r>
              <a:rPr lang="en-IN" sz="1400" b="0" i="0">
                <a:solidFill>
                  <a:srgbClr val="FFFFFF"/>
                </a:solidFill>
                <a:effectLst/>
                <a:latin typeface="Corbel"/>
              </a:rPr>
              <a:t>Programs are validated to ensure they always run to completion, e.g., an </a:t>
            </a:r>
            <a:r>
              <a:rPr lang="en-IN" sz="1400" b="0" i="0" err="1">
                <a:solidFill>
                  <a:srgbClr val="FFFFFF"/>
                </a:solidFill>
                <a:effectLst/>
                <a:latin typeface="Corbel"/>
              </a:rPr>
              <a:t>eBPF</a:t>
            </a:r>
            <a:r>
              <a:rPr lang="en-IN" sz="1400" b="0" i="0">
                <a:solidFill>
                  <a:srgbClr val="FFFFFF"/>
                </a:solidFill>
                <a:effectLst/>
                <a:latin typeface="Corbel"/>
              </a:rPr>
              <a:t> program may never block or sit in a loop forever. </a:t>
            </a:r>
            <a:r>
              <a:rPr lang="en-IN" sz="1400" b="0" i="0" err="1">
                <a:solidFill>
                  <a:srgbClr val="FFFFFF"/>
                </a:solidFill>
                <a:effectLst/>
                <a:latin typeface="Corbel"/>
              </a:rPr>
              <a:t>eBPF</a:t>
            </a:r>
            <a:r>
              <a:rPr lang="en-IN" sz="1400" b="0" i="0">
                <a:solidFill>
                  <a:srgbClr val="FFFFFF"/>
                </a:solidFill>
                <a:effectLst/>
                <a:latin typeface="Corbel"/>
              </a:rPr>
              <a:t> programs may contain bounded loops but the program is only accepted if the verifier can ensure that the loop contains an exit condition which is guaranteed to become true.</a:t>
            </a:r>
          </a:p>
          <a:p>
            <a:pPr lvl="1"/>
            <a:r>
              <a:rPr lang="en-IN" sz="1400" b="0" i="0">
                <a:solidFill>
                  <a:srgbClr val="FFFFFF"/>
                </a:solidFill>
                <a:effectLst/>
                <a:latin typeface="Corbel"/>
              </a:rPr>
              <a:t>Programs may not use any uninitialized variables or access memory out of bounds.</a:t>
            </a:r>
          </a:p>
          <a:p>
            <a:pPr lvl="1"/>
            <a:r>
              <a:rPr lang="en-IN" sz="1400" b="0" i="0">
                <a:solidFill>
                  <a:srgbClr val="FFFFFF"/>
                </a:solidFill>
                <a:effectLst/>
                <a:latin typeface="Corbel"/>
              </a:rPr>
              <a:t>Programs must fit within the size requirements of the system. It is not possible to load arbitrarily large </a:t>
            </a:r>
            <a:r>
              <a:rPr lang="en-IN" sz="1400" b="0" i="0" err="1">
                <a:solidFill>
                  <a:srgbClr val="FFFFFF"/>
                </a:solidFill>
                <a:effectLst/>
                <a:latin typeface="Corbel"/>
              </a:rPr>
              <a:t>eBPF</a:t>
            </a:r>
            <a:r>
              <a:rPr lang="en-IN" sz="1400" b="0" i="0">
                <a:solidFill>
                  <a:srgbClr val="FFFFFF"/>
                </a:solidFill>
                <a:effectLst/>
                <a:latin typeface="Corbel"/>
              </a:rPr>
              <a:t> programs.</a:t>
            </a:r>
          </a:p>
          <a:p>
            <a:pPr marL="0" indent="0">
              <a:buNone/>
            </a:pPr>
            <a:endParaRPr lang="en-US" sz="1300">
              <a:solidFill>
                <a:srgbClr val="FFFFFF"/>
              </a:solidFill>
            </a:endParaRPr>
          </a:p>
        </p:txBody>
      </p:sp>
      <p:pic>
        <p:nvPicPr>
          <p:cNvPr id="7" name="Picture 6" descr="A diagram of a computer program&#10;&#10;Description automatically generated">
            <a:extLst>
              <a:ext uri="{FF2B5EF4-FFF2-40B4-BE49-F238E27FC236}">
                <a16:creationId xmlns:a16="http://schemas.microsoft.com/office/drawing/2014/main" id="{0DBAB6F3-515A-88AA-F816-C4CD94A09D5D}"/>
              </a:ext>
            </a:extLst>
          </p:cNvPr>
          <p:cNvPicPr>
            <a:picLocks noChangeAspect="1"/>
          </p:cNvPicPr>
          <p:nvPr/>
        </p:nvPicPr>
        <p:blipFill>
          <a:blip r:embed="rId3"/>
          <a:stretch>
            <a:fillRect/>
          </a:stretch>
        </p:blipFill>
        <p:spPr>
          <a:xfrm>
            <a:off x="5137463" y="2101007"/>
            <a:ext cx="6193767" cy="2647834"/>
          </a:xfrm>
          <a:prstGeom prst="rect">
            <a:avLst/>
          </a:prstGeom>
        </p:spPr>
      </p:pic>
      <p:sp>
        <p:nvSpPr>
          <p:cNvPr id="4" name="Footer Placeholder 3">
            <a:extLst>
              <a:ext uri="{FF2B5EF4-FFF2-40B4-BE49-F238E27FC236}">
                <a16:creationId xmlns:a16="http://schemas.microsoft.com/office/drawing/2014/main" id="{D25555FB-0837-50FB-CDF4-418116C5AF1C}"/>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1B1D3714-6B90-E275-3084-F450EBF5DA54}"/>
              </a:ext>
            </a:extLst>
          </p:cNvPr>
          <p:cNvSpPr>
            <a:spLocks noGrp="1"/>
          </p:cNvSpPr>
          <p:nvPr>
            <p:ph type="sldNum" sz="quarter" idx="12"/>
          </p:nvPr>
        </p:nvSpPr>
        <p:spPr/>
        <p:txBody>
          <a:bodyPr/>
          <a:lstStyle/>
          <a:p>
            <a:fld id="{F58011F5-2113-FD44-9478-BB044CC514B6}" type="slidenum">
              <a:rPr lang="en-US" smtClean="0"/>
              <a:t>32</a:t>
            </a:fld>
            <a:endParaRPr lang="en-US"/>
          </a:p>
        </p:txBody>
      </p:sp>
    </p:spTree>
    <p:extLst>
      <p:ext uri="{BB962C8B-B14F-4D97-AF65-F5344CB8AC3E}">
        <p14:creationId xmlns:p14="http://schemas.microsoft.com/office/powerpoint/2010/main" val="1963097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C646E12-0101-4F38-BE55-A8B73816D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95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2B0A36E-F2E8-143D-04C8-818D9E183F6D}"/>
              </a:ext>
            </a:extLst>
          </p:cNvPr>
          <p:cNvSpPr>
            <a:spLocks noGrp="1"/>
          </p:cNvSpPr>
          <p:nvPr>
            <p:ph type="title"/>
          </p:nvPr>
        </p:nvSpPr>
        <p:spPr>
          <a:xfrm>
            <a:off x="289249" y="1123837"/>
            <a:ext cx="4016116" cy="1255469"/>
          </a:xfrm>
        </p:spPr>
        <p:txBody>
          <a:bodyPr>
            <a:normAutofit/>
          </a:bodyPr>
          <a:lstStyle/>
          <a:p>
            <a:r>
              <a:rPr lang="en-US"/>
              <a:t>BCC tools</a:t>
            </a:r>
          </a:p>
        </p:txBody>
      </p:sp>
      <p:sp>
        <p:nvSpPr>
          <p:cNvPr id="3" name="Content Placeholder 2">
            <a:extLst>
              <a:ext uri="{FF2B5EF4-FFF2-40B4-BE49-F238E27FC236}">
                <a16:creationId xmlns:a16="http://schemas.microsoft.com/office/drawing/2014/main" id="{A5D8CC37-0E5B-ADB7-8611-E8DE7FA7D38D}"/>
              </a:ext>
            </a:extLst>
          </p:cNvPr>
          <p:cNvSpPr>
            <a:spLocks noGrp="1"/>
          </p:cNvSpPr>
          <p:nvPr>
            <p:ph idx="1"/>
          </p:nvPr>
        </p:nvSpPr>
        <p:spPr>
          <a:xfrm>
            <a:off x="289249" y="2510395"/>
            <a:ext cx="4016116" cy="3274586"/>
          </a:xfrm>
        </p:spPr>
        <p:txBody>
          <a:bodyPr anchor="t">
            <a:normAutofit/>
          </a:bodyPr>
          <a:lstStyle/>
          <a:p>
            <a:pPr lvl="1"/>
            <a:endParaRPr lang="en-US" sz="1700">
              <a:solidFill>
                <a:srgbClr val="FFFFFF"/>
              </a:solidFill>
            </a:endParaRPr>
          </a:p>
          <a:p>
            <a:r>
              <a:rPr lang="en-US" sz="1700">
                <a:solidFill>
                  <a:srgbClr val="FFFFFF"/>
                </a:solidFill>
              </a:rPr>
              <a:t>Examples</a:t>
            </a:r>
          </a:p>
          <a:p>
            <a:pPr lvl="1"/>
            <a:r>
              <a:rPr lang="en-US" sz="1700">
                <a:solidFill>
                  <a:srgbClr val="FFFFFF"/>
                </a:solidFill>
              </a:rPr>
              <a:t>execsnoop: Trace all exec() calls</a:t>
            </a:r>
          </a:p>
          <a:p>
            <a:pPr lvl="1"/>
            <a:r>
              <a:rPr lang="en-US" sz="1700">
                <a:solidFill>
                  <a:srgbClr val="FFFFFF"/>
                </a:solidFill>
              </a:rPr>
              <a:t>exitsnoop: Trace all process exit() calls.</a:t>
            </a:r>
          </a:p>
          <a:p>
            <a:pPr lvl="1"/>
            <a:r>
              <a:rPr lang="en-US" sz="1700">
                <a:solidFill>
                  <a:srgbClr val="FFFFFF"/>
                </a:solidFill>
              </a:rPr>
              <a:t>runqlat: Find the time spent by processes in the run queue.</a:t>
            </a:r>
          </a:p>
          <a:p>
            <a:pPr lvl="1"/>
            <a:r>
              <a:rPr lang="en-US" sz="1700">
                <a:solidFill>
                  <a:srgbClr val="FFFFFF"/>
                </a:solidFill>
              </a:rPr>
              <a:t>opensnoop: Trace all open() calls</a:t>
            </a:r>
          </a:p>
          <a:p>
            <a:pPr lvl="1"/>
            <a:r>
              <a:rPr lang="en-US" sz="1700">
                <a:solidFill>
                  <a:srgbClr val="FFFFFF"/>
                </a:solidFill>
              </a:rPr>
              <a:t>wakeuptime: Trace the waker thread and all threads woken by the parent process</a:t>
            </a:r>
          </a:p>
          <a:p>
            <a:pPr marL="457200" lvl="1" indent="0">
              <a:buNone/>
            </a:pPr>
            <a:endParaRPr lang="en-US" sz="1700">
              <a:solidFill>
                <a:srgbClr val="FFFFFF"/>
              </a:solidFill>
            </a:endParaRPr>
          </a:p>
        </p:txBody>
      </p:sp>
      <p:pic>
        <p:nvPicPr>
          <p:cNvPr id="4" name="Content Placeholder 4" descr="A diagram of software components&#10;&#10;Description automatically generated">
            <a:extLst>
              <a:ext uri="{FF2B5EF4-FFF2-40B4-BE49-F238E27FC236}">
                <a16:creationId xmlns:a16="http://schemas.microsoft.com/office/drawing/2014/main" id="{A3D43633-A0B9-C280-BA33-8C37F2D0E9E9}"/>
              </a:ext>
            </a:extLst>
          </p:cNvPr>
          <p:cNvPicPr>
            <a:picLocks noChangeAspect="1"/>
          </p:cNvPicPr>
          <p:nvPr/>
        </p:nvPicPr>
        <p:blipFill>
          <a:blip r:embed="rId3"/>
          <a:stretch>
            <a:fillRect/>
          </a:stretch>
        </p:blipFill>
        <p:spPr>
          <a:xfrm>
            <a:off x="5137463" y="1566794"/>
            <a:ext cx="6193767" cy="3716259"/>
          </a:xfrm>
          <a:prstGeom prst="rect">
            <a:avLst/>
          </a:prstGeom>
        </p:spPr>
      </p:pic>
      <p:sp>
        <p:nvSpPr>
          <p:cNvPr id="5" name="Footer Placeholder 4">
            <a:extLst>
              <a:ext uri="{FF2B5EF4-FFF2-40B4-BE49-F238E27FC236}">
                <a16:creationId xmlns:a16="http://schemas.microsoft.com/office/drawing/2014/main" id="{B498639D-87A7-D008-E299-7A330D66E59F}"/>
              </a:ext>
            </a:extLst>
          </p:cNvPr>
          <p:cNvSpPr>
            <a:spLocks noGrp="1"/>
          </p:cNvSpPr>
          <p:nvPr>
            <p:ph type="ftr" sz="quarter" idx="11"/>
          </p:nvPr>
        </p:nvSpPr>
        <p:spPr/>
        <p:txBody>
          <a:bodyPr/>
          <a:lstStyle/>
          <a:p>
            <a:r>
              <a:rPr lang="en-US"/>
              <a:t>Cisco Confidential 2024</a:t>
            </a:r>
          </a:p>
        </p:txBody>
      </p:sp>
      <p:sp>
        <p:nvSpPr>
          <p:cNvPr id="6" name="Slide Number Placeholder 5">
            <a:extLst>
              <a:ext uri="{FF2B5EF4-FFF2-40B4-BE49-F238E27FC236}">
                <a16:creationId xmlns:a16="http://schemas.microsoft.com/office/drawing/2014/main" id="{659B68D0-E525-8EB2-6F50-CD2F8A2BE496}"/>
              </a:ext>
            </a:extLst>
          </p:cNvPr>
          <p:cNvSpPr>
            <a:spLocks noGrp="1"/>
          </p:cNvSpPr>
          <p:nvPr>
            <p:ph type="sldNum" sz="quarter" idx="12"/>
          </p:nvPr>
        </p:nvSpPr>
        <p:spPr/>
        <p:txBody>
          <a:bodyPr/>
          <a:lstStyle/>
          <a:p>
            <a:fld id="{F58011F5-2113-FD44-9478-BB044CC514B6}" type="slidenum">
              <a:rPr lang="en-US" smtClean="0"/>
              <a:t>33</a:t>
            </a:fld>
            <a:endParaRPr lang="en-US"/>
          </a:p>
        </p:txBody>
      </p:sp>
    </p:spTree>
    <p:extLst>
      <p:ext uri="{BB962C8B-B14F-4D97-AF65-F5344CB8AC3E}">
        <p14:creationId xmlns:p14="http://schemas.microsoft.com/office/powerpoint/2010/main" val="36571255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89455-C2C1-194B-DD71-6195837B00B5}"/>
              </a:ext>
            </a:extLst>
          </p:cNvPr>
          <p:cNvSpPr>
            <a:spLocks noGrp="1"/>
          </p:cNvSpPr>
          <p:nvPr>
            <p:ph type="title"/>
          </p:nvPr>
        </p:nvSpPr>
        <p:spPr>
          <a:xfrm>
            <a:off x="144061" y="2865550"/>
            <a:ext cx="3154311" cy="2881241"/>
          </a:xfrm>
        </p:spPr>
        <p:txBody>
          <a:bodyPr>
            <a:normAutofit fontScale="90000"/>
          </a:bodyPr>
          <a:lstStyle/>
          <a:p>
            <a:br>
              <a:rPr lang="en-US"/>
            </a:br>
            <a:r>
              <a:rPr lang="en-US"/>
              <a:t>Lab-7: BCC Tools</a:t>
            </a:r>
            <a:br>
              <a:rPr lang="en-US"/>
            </a:br>
            <a:r>
              <a:rPr lang="en-US"/>
              <a:t>- </a:t>
            </a:r>
            <a:r>
              <a:rPr lang="en-US" err="1"/>
              <a:t>runqlat</a:t>
            </a:r>
            <a:br>
              <a:rPr lang="en-US"/>
            </a:br>
            <a:r>
              <a:rPr lang="en-US"/>
              <a:t>- </a:t>
            </a:r>
            <a:r>
              <a:rPr lang="en-US" err="1"/>
              <a:t>cpudist</a:t>
            </a:r>
            <a:br>
              <a:rPr lang="en-US"/>
            </a:br>
            <a:r>
              <a:rPr lang="en-US"/>
              <a:t>- </a:t>
            </a:r>
            <a:r>
              <a:rPr lang="en-US" err="1"/>
              <a:t>sslsniff</a:t>
            </a:r>
            <a:endParaRPr lang="en-US"/>
          </a:p>
        </p:txBody>
      </p:sp>
      <p:sp>
        <p:nvSpPr>
          <p:cNvPr id="3" name="Content Placeholder 2">
            <a:extLst>
              <a:ext uri="{FF2B5EF4-FFF2-40B4-BE49-F238E27FC236}">
                <a16:creationId xmlns:a16="http://schemas.microsoft.com/office/drawing/2014/main" id="{6300D77E-B322-DA37-2B8A-258FEA2047D3}"/>
              </a:ext>
            </a:extLst>
          </p:cNvPr>
          <p:cNvSpPr>
            <a:spLocks noGrp="1"/>
          </p:cNvSpPr>
          <p:nvPr>
            <p:ph idx="1"/>
          </p:nvPr>
        </p:nvSpPr>
        <p:spPr/>
        <p:txBody>
          <a:bodyPr/>
          <a:lstStyle/>
          <a:p>
            <a:r>
              <a:rPr lang="en-US" err="1"/>
              <a:t>Runqlat</a:t>
            </a:r>
            <a:r>
              <a:rPr lang="en-US"/>
              <a:t>: Find per process/namespace or an overall summary of how long processes spend in the run queue.</a:t>
            </a:r>
          </a:p>
          <a:p>
            <a:r>
              <a:rPr lang="en-US" err="1"/>
              <a:t>Cpudist</a:t>
            </a:r>
            <a:r>
              <a:rPr lang="en-US"/>
              <a:t>: Find the on-</a:t>
            </a:r>
            <a:r>
              <a:rPr lang="en-US" err="1"/>
              <a:t>cpu</a:t>
            </a:r>
            <a:r>
              <a:rPr lang="en-US"/>
              <a:t> time per process/namespace or an overall summary</a:t>
            </a:r>
          </a:p>
          <a:p>
            <a:r>
              <a:rPr lang="en-US" err="1"/>
              <a:t>Sslsniff</a:t>
            </a:r>
            <a:r>
              <a:rPr lang="en-US"/>
              <a:t>: Trace every </a:t>
            </a:r>
            <a:r>
              <a:rPr lang="en-US" err="1"/>
              <a:t>ssl_read</a:t>
            </a:r>
            <a:r>
              <a:rPr lang="en-US"/>
              <a:t>()/</a:t>
            </a:r>
            <a:r>
              <a:rPr lang="en-US" err="1"/>
              <a:t>ssl_write</a:t>
            </a:r>
            <a:r>
              <a:rPr lang="en-US"/>
              <a:t>() call by attaching </a:t>
            </a:r>
            <a:r>
              <a:rPr lang="en-US" err="1"/>
              <a:t>uprobe</a:t>
            </a:r>
            <a:r>
              <a:rPr lang="en-US"/>
              <a:t>() at the user space calls.</a:t>
            </a:r>
          </a:p>
          <a:p>
            <a:endParaRPr lang="en-US"/>
          </a:p>
          <a:p>
            <a:r>
              <a:rPr lang="en-US"/>
              <a:t>Other popular use-cases:</a:t>
            </a:r>
          </a:p>
          <a:p>
            <a:pPr lvl="1">
              <a:buFont typeface="Courier New" pitchFamily="18" charset="2"/>
              <a:buChar char="o"/>
            </a:pPr>
            <a:r>
              <a:rPr lang="en-US"/>
              <a:t>Load balancing</a:t>
            </a:r>
          </a:p>
        </p:txBody>
      </p:sp>
      <p:sp>
        <p:nvSpPr>
          <p:cNvPr id="4" name="Footer Placeholder 3">
            <a:extLst>
              <a:ext uri="{FF2B5EF4-FFF2-40B4-BE49-F238E27FC236}">
                <a16:creationId xmlns:a16="http://schemas.microsoft.com/office/drawing/2014/main" id="{3297811E-882A-FAE2-BAA5-588DD47B5117}"/>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97172264-35AF-8F99-E8E2-21E666ED8183}"/>
              </a:ext>
            </a:extLst>
          </p:cNvPr>
          <p:cNvSpPr>
            <a:spLocks noGrp="1"/>
          </p:cNvSpPr>
          <p:nvPr>
            <p:ph type="sldNum" sz="quarter" idx="12"/>
          </p:nvPr>
        </p:nvSpPr>
        <p:spPr/>
        <p:txBody>
          <a:bodyPr/>
          <a:lstStyle/>
          <a:p>
            <a:fld id="{F58011F5-2113-FD44-9478-BB044CC514B6}" type="slidenum">
              <a:rPr lang="en-US" smtClean="0"/>
              <a:t>34</a:t>
            </a:fld>
            <a:endParaRPr lang="en-US"/>
          </a:p>
        </p:txBody>
      </p:sp>
      <p:pic>
        <p:nvPicPr>
          <p:cNvPr id="7" name="Picture 6" descr="A science lab equipment with a dropper and a pipette&#10;&#10;Description automatically generated with medium confidence">
            <a:extLst>
              <a:ext uri="{FF2B5EF4-FFF2-40B4-BE49-F238E27FC236}">
                <a16:creationId xmlns:a16="http://schemas.microsoft.com/office/drawing/2014/main" id="{C3539B0E-DEB5-C12F-6690-DE990D855ED8}"/>
              </a:ext>
            </a:extLst>
          </p:cNvPr>
          <p:cNvPicPr>
            <a:picLocks noChangeAspect="1"/>
          </p:cNvPicPr>
          <p:nvPr/>
        </p:nvPicPr>
        <p:blipFill>
          <a:blip r:embed="rId3"/>
          <a:stretch>
            <a:fillRect/>
          </a:stretch>
        </p:blipFill>
        <p:spPr>
          <a:xfrm>
            <a:off x="997666" y="1040162"/>
            <a:ext cx="1451285" cy="1348600"/>
          </a:xfrm>
          <a:prstGeom prst="roundRect">
            <a:avLst>
              <a:gd name="adj" fmla="val 1858"/>
            </a:avLst>
          </a:prstGeom>
          <a:effectLst/>
        </p:spPr>
      </p:pic>
    </p:spTree>
    <p:extLst>
      <p:ext uri="{BB962C8B-B14F-4D97-AF65-F5344CB8AC3E}">
        <p14:creationId xmlns:p14="http://schemas.microsoft.com/office/powerpoint/2010/main" val="1206066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A9F710B-29C8-F3DA-BDC5-47EC551BA6F9}"/>
              </a:ext>
            </a:extLst>
          </p:cNvPr>
          <p:cNvSpPr>
            <a:spLocks noGrp="1"/>
          </p:cNvSpPr>
          <p:nvPr>
            <p:ph type="title"/>
          </p:nvPr>
        </p:nvSpPr>
        <p:spPr>
          <a:xfrm>
            <a:off x="1250984" y="1087374"/>
            <a:ext cx="9645554" cy="1000978"/>
          </a:xfrm>
        </p:spPr>
        <p:txBody>
          <a:bodyPr>
            <a:normAutofit/>
          </a:bodyPr>
          <a:lstStyle/>
          <a:p>
            <a:r>
              <a:rPr lang="en-US"/>
              <a:t>eBPF hooks</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6E2CE796-5595-13A9-BD49-575DF8B606EE}"/>
              </a:ext>
            </a:extLst>
          </p:cNvPr>
          <p:cNvSpPr>
            <a:spLocks noGrp="1"/>
          </p:cNvSpPr>
          <p:nvPr>
            <p:ph idx="1"/>
          </p:nvPr>
        </p:nvSpPr>
        <p:spPr>
          <a:xfrm>
            <a:off x="1275967" y="2522955"/>
            <a:ext cx="9633061" cy="3566948"/>
          </a:xfrm>
        </p:spPr>
        <p:txBody>
          <a:bodyPr>
            <a:normAutofit/>
          </a:bodyPr>
          <a:lstStyle/>
          <a:p>
            <a:r>
              <a:rPr lang="en-US" sz="1600" dirty="0">
                <a:solidFill>
                  <a:schemeClr val="tx1"/>
                </a:solidFill>
                <a:latin typeface="Calibri"/>
                <a:cs typeface="Calibri"/>
              </a:rPr>
              <a:t>Sockets - </a:t>
            </a:r>
            <a:r>
              <a:rPr lang="en-IN" sz="1600" i="0" u="none" strike="noStrike" dirty="0">
                <a:solidFill>
                  <a:schemeClr val="tx1"/>
                </a:solidFill>
                <a:effectLst/>
                <a:latin typeface="Calibri"/>
                <a:cs typeface="Calibri"/>
              </a:rPr>
              <a:t>BPF_PROG_TYPE_SOCKET_FILTER</a:t>
            </a:r>
            <a:r>
              <a:rPr lang="en-US" sz="1600" dirty="0">
                <a:solidFill>
                  <a:schemeClr val="tx1"/>
                </a:solidFill>
                <a:latin typeface="Calibri"/>
                <a:cs typeface="Calibri"/>
              </a:rPr>
              <a:t> for socket data filtering; intercept sock ops, </a:t>
            </a:r>
            <a:r>
              <a:rPr lang="en-IN" sz="1600" i="0" u="none" strike="noStrike" dirty="0">
                <a:solidFill>
                  <a:schemeClr val="tx1"/>
                </a:solidFill>
                <a:effectLst/>
                <a:latin typeface="Calibri"/>
                <a:cs typeface="Calibri"/>
              </a:rPr>
              <a:t>BPF_PROG_TYPE_SK_SKB for </a:t>
            </a:r>
            <a:r>
              <a:rPr lang="en-IN" sz="1600" i="0" u="none" strike="noStrike" dirty="0" err="1">
                <a:solidFill>
                  <a:schemeClr val="tx1"/>
                </a:solidFill>
                <a:effectLst/>
                <a:latin typeface="Calibri"/>
                <a:cs typeface="Calibri"/>
              </a:rPr>
              <a:t>sockmap</a:t>
            </a:r>
            <a:r>
              <a:rPr lang="en-IN" sz="1600" i="0" u="none" strike="noStrike" dirty="0">
                <a:solidFill>
                  <a:schemeClr val="tx1"/>
                </a:solidFill>
                <a:effectLst/>
                <a:latin typeface="Calibri"/>
                <a:cs typeface="Calibri"/>
              </a:rPr>
              <a:t> ops, redirecting traffic based to different destinations</a:t>
            </a:r>
          </a:p>
          <a:p>
            <a:r>
              <a:rPr lang="en-IN" sz="1600" dirty="0">
                <a:solidFill>
                  <a:schemeClr val="tx1"/>
                </a:solidFill>
                <a:latin typeface="Calibri"/>
                <a:cs typeface="Calibri"/>
              </a:rPr>
              <a:t>Traffic control - T</a:t>
            </a:r>
            <a:r>
              <a:rPr lang="en-IN" sz="1600" i="0" u="none" strike="noStrike" dirty="0">
                <a:solidFill>
                  <a:schemeClr val="tx1"/>
                </a:solidFill>
                <a:effectLst/>
                <a:latin typeface="Calibri"/>
                <a:cs typeface="Calibri"/>
              </a:rPr>
              <a:t>he Traffic Control (TC) subsystem empowers users with a high degree of control and configurability over the handling of network packets. This includes managing parameters such as packet rates, network latency, packet integrity, and more.</a:t>
            </a:r>
          </a:p>
          <a:p>
            <a:r>
              <a:rPr lang="en-IN" sz="1600" i="0" u="none" strike="noStrike" dirty="0">
                <a:solidFill>
                  <a:schemeClr val="tx1"/>
                </a:solidFill>
                <a:effectLst/>
                <a:latin typeface="Calibri"/>
                <a:cs typeface="Calibri"/>
              </a:rPr>
              <a:t>Lightweight Tunnels: The family of BPF_PROG_TYPE_LWT_* program</a:t>
            </a:r>
            <a:br>
              <a:rPr lang="en-IN" sz="1600" dirty="0">
                <a:latin typeface="Calibri" panose="020F0502020204030204" pitchFamily="34" charset="0"/>
                <a:cs typeface="Calibri" panose="020F0502020204030204" pitchFamily="34" charset="0"/>
              </a:rPr>
            </a:br>
            <a:r>
              <a:rPr lang="en-IN" sz="1600" i="0" u="none" strike="noStrike" dirty="0">
                <a:solidFill>
                  <a:schemeClr val="tx1"/>
                </a:solidFill>
                <a:effectLst/>
                <a:latin typeface="Calibri"/>
                <a:cs typeface="Calibri"/>
              </a:rPr>
              <a:t>types allows the implementation of network encapsulation in </a:t>
            </a:r>
            <a:r>
              <a:rPr lang="en-IN" sz="1600" i="0" u="none" strike="noStrike" dirty="0" err="1">
                <a:solidFill>
                  <a:schemeClr val="tx1"/>
                </a:solidFill>
                <a:effectLst/>
                <a:latin typeface="Calibri"/>
                <a:cs typeface="Calibri"/>
              </a:rPr>
              <a:t>eBPF</a:t>
            </a:r>
            <a:r>
              <a:rPr lang="en-IN" sz="1600" i="0" u="none" strike="noStrike" dirty="0">
                <a:solidFill>
                  <a:schemeClr val="tx1"/>
                </a:solidFill>
                <a:effectLst/>
                <a:latin typeface="Calibri"/>
                <a:cs typeface="Calibri"/>
              </a:rPr>
              <a:t> programs</a:t>
            </a:r>
          </a:p>
          <a:p>
            <a:r>
              <a:rPr lang="en-IN" sz="1600" dirty="0" err="1">
                <a:solidFill>
                  <a:schemeClr val="tx1"/>
                </a:solidFill>
                <a:latin typeface="Calibri"/>
                <a:cs typeface="Calibri"/>
              </a:rPr>
              <a:t>Cgroups</a:t>
            </a:r>
            <a:r>
              <a:rPr lang="en-IN" sz="1600" dirty="0">
                <a:solidFill>
                  <a:schemeClr val="tx1"/>
                </a:solidFill>
                <a:latin typeface="Calibri"/>
                <a:cs typeface="Calibri"/>
              </a:rPr>
              <a:t> - </a:t>
            </a:r>
            <a:r>
              <a:rPr lang="en-IN" sz="1600" i="0" u="none" strike="noStrike" dirty="0">
                <a:solidFill>
                  <a:schemeClr val="tx1"/>
                </a:solidFill>
                <a:effectLst/>
                <a:latin typeface="Calibri"/>
                <a:cs typeface="Calibri"/>
              </a:rPr>
              <a:t>there are socket-related program types specific to </a:t>
            </a:r>
            <a:r>
              <a:rPr lang="en-IN" sz="1600" i="0" u="none" strike="noStrike" dirty="0" err="1">
                <a:solidFill>
                  <a:schemeClr val="tx1"/>
                </a:solidFill>
                <a:effectLst/>
                <a:latin typeface="Calibri"/>
                <a:cs typeface="Calibri"/>
              </a:rPr>
              <a:t>cgroups</a:t>
            </a:r>
            <a:br>
              <a:rPr lang="en-IN" sz="1600" dirty="0">
                <a:latin typeface="Calibri" panose="020F0502020204030204" pitchFamily="34" charset="0"/>
                <a:cs typeface="Calibri" panose="020F0502020204030204" pitchFamily="34" charset="0"/>
              </a:rPr>
            </a:br>
            <a:r>
              <a:rPr lang="en-IN" sz="1600" i="0" u="none" strike="noStrike" dirty="0">
                <a:solidFill>
                  <a:schemeClr val="tx1"/>
                </a:solidFill>
                <a:effectLst/>
                <a:latin typeface="Calibri"/>
                <a:cs typeface="Calibri"/>
              </a:rPr>
              <a:t>BPF_PROG_TYPE_CGROUP_SOCK and BPF_PROG_TYPE_CGROUP_SKB. </a:t>
            </a:r>
            <a:r>
              <a:rPr lang="en-IN" sz="1600" i="0" u="none" strike="noStrike" dirty="0" err="1">
                <a:solidFill>
                  <a:schemeClr val="tx1"/>
                </a:solidFill>
                <a:effectLst/>
                <a:latin typeface="Calibri"/>
                <a:cs typeface="Calibri"/>
              </a:rPr>
              <a:t>eBPF</a:t>
            </a:r>
            <a:r>
              <a:rPr lang="en-IN" sz="1600" i="0" u="none" strike="noStrike" dirty="0">
                <a:solidFill>
                  <a:schemeClr val="tx1"/>
                </a:solidFill>
                <a:effectLst/>
                <a:latin typeface="Calibri"/>
                <a:cs typeface="Calibri"/>
              </a:rPr>
              <a:t> programs can determine whether a given </a:t>
            </a:r>
            <a:r>
              <a:rPr lang="en-IN" sz="1600" i="0" u="none" strike="noStrike" dirty="0" err="1">
                <a:solidFill>
                  <a:schemeClr val="tx1"/>
                </a:solidFill>
                <a:effectLst/>
                <a:latin typeface="Calibri"/>
                <a:cs typeface="Calibri"/>
              </a:rPr>
              <a:t>cgroup</a:t>
            </a:r>
            <a:r>
              <a:rPr lang="en-IN" sz="1600" i="0" u="none" strike="noStrike" dirty="0">
                <a:solidFill>
                  <a:schemeClr val="tx1"/>
                </a:solidFill>
                <a:effectLst/>
                <a:latin typeface="Calibri"/>
                <a:cs typeface="Calibri"/>
              </a:rPr>
              <a:t> is permitted to perform a requested socket operation or data transmission. This is useful for network security policy enforcement.</a:t>
            </a:r>
          </a:p>
          <a:p>
            <a:r>
              <a:rPr lang="en-IN" sz="1600" dirty="0">
                <a:solidFill>
                  <a:schemeClr val="tx1"/>
                </a:solidFill>
                <a:latin typeface="Calibri"/>
                <a:cs typeface="Calibri"/>
              </a:rPr>
              <a:t>XDP – express data path; perform high speed packet processing within the kernel</a:t>
            </a:r>
            <a:endParaRPr lang="en-US" sz="1600" dirty="0">
              <a:solidFill>
                <a:schemeClr val="tx1"/>
              </a:solidFill>
              <a:latin typeface="Calibri"/>
              <a:cs typeface="Calibri"/>
            </a:endParaRPr>
          </a:p>
        </p:txBody>
      </p:sp>
      <p:sp>
        <p:nvSpPr>
          <p:cNvPr id="4" name="Footer Placeholder 3">
            <a:extLst>
              <a:ext uri="{FF2B5EF4-FFF2-40B4-BE49-F238E27FC236}">
                <a16:creationId xmlns:a16="http://schemas.microsoft.com/office/drawing/2014/main" id="{B130A27D-4CE8-BFE5-4B19-ABE80FA98A0C}"/>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8C553D69-C068-9C0A-E181-1890221A4C6C}"/>
              </a:ext>
            </a:extLst>
          </p:cNvPr>
          <p:cNvSpPr>
            <a:spLocks noGrp="1"/>
          </p:cNvSpPr>
          <p:nvPr>
            <p:ph type="sldNum" sz="quarter" idx="12"/>
          </p:nvPr>
        </p:nvSpPr>
        <p:spPr/>
        <p:txBody>
          <a:bodyPr/>
          <a:lstStyle/>
          <a:p>
            <a:fld id="{F58011F5-2113-FD44-9478-BB044CC514B6}" type="slidenum">
              <a:rPr lang="en-US" smtClean="0"/>
              <a:t>35</a:t>
            </a:fld>
            <a:endParaRPr lang="en-US"/>
          </a:p>
        </p:txBody>
      </p:sp>
    </p:spTree>
    <p:extLst>
      <p:ext uri="{BB962C8B-B14F-4D97-AF65-F5344CB8AC3E}">
        <p14:creationId xmlns:p14="http://schemas.microsoft.com/office/powerpoint/2010/main" val="3224697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2ADC-0000-6AA1-4315-B8CF6DB57BE7}"/>
              </a:ext>
            </a:extLst>
          </p:cNvPr>
          <p:cNvSpPr>
            <a:spLocks noGrp="1"/>
          </p:cNvSpPr>
          <p:nvPr>
            <p:ph type="title"/>
          </p:nvPr>
        </p:nvSpPr>
        <p:spPr>
          <a:xfrm>
            <a:off x="252919" y="1123837"/>
            <a:ext cx="2947482" cy="4601183"/>
          </a:xfrm>
        </p:spPr>
        <p:txBody>
          <a:bodyPr>
            <a:normAutofit/>
          </a:bodyPr>
          <a:lstStyle/>
          <a:p>
            <a:r>
              <a:rPr lang="en-US"/>
              <a:t>Libbpf v/s bcc for development</a:t>
            </a:r>
          </a:p>
        </p:txBody>
      </p:sp>
      <p:sp>
        <p:nvSpPr>
          <p:cNvPr id="3" name="Content Placeholder 2">
            <a:extLst>
              <a:ext uri="{FF2B5EF4-FFF2-40B4-BE49-F238E27FC236}">
                <a16:creationId xmlns:a16="http://schemas.microsoft.com/office/drawing/2014/main" id="{0E947A70-3772-9302-A82B-90F53D2A7FB3}"/>
              </a:ext>
            </a:extLst>
          </p:cNvPr>
          <p:cNvSpPr>
            <a:spLocks noGrp="1"/>
          </p:cNvSpPr>
          <p:nvPr>
            <p:ph idx="1"/>
          </p:nvPr>
        </p:nvSpPr>
        <p:spPr>
          <a:xfrm>
            <a:off x="3869267" y="864108"/>
            <a:ext cx="3585891" cy="5120640"/>
          </a:xfrm>
        </p:spPr>
        <p:txBody>
          <a:bodyPr>
            <a:noAutofit/>
          </a:bodyPr>
          <a:lstStyle/>
          <a:p>
            <a:r>
              <a:rPr lang="en-US" sz="1400" err="1"/>
              <a:t>Libbpf</a:t>
            </a:r>
            <a:r>
              <a:rPr lang="en-US" sz="1400"/>
              <a:t> does not use python. The C programs need to be compiled with clang and loaded using the </a:t>
            </a:r>
            <a:r>
              <a:rPr lang="en-US" sz="1400" err="1"/>
              <a:t>bpftool</a:t>
            </a:r>
            <a:endParaRPr lang="en-US" sz="1400"/>
          </a:p>
          <a:p>
            <a:pPr marL="502920" lvl="1" indent="0">
              <a:buNone/>
            </a:pPr>
            <a:endParaRPr lang="en-IN" sz="1400" b="0" i="0">
              <a:solidFill>
                <a:schemeClr val="tx1"/>
              </a:solidFill>
              <a:effectLst/>
            </a:endParaRPr>
          </a:p>
          <a:p>
            <a:pPr marL="502920" lvl="1" indent="0">
              <a:buNone/>
            </a:pPr>
            <a:r>
              <a:rPr lang="en-IN" sz="1400" b="0" i="0">
                <a:solidFill>
                  <a:schemeClr val="tx1"/>
                </a:solidFill>
                <a:effectLst/>
              </a:rPr>
              <a:t>#include &lt;</a:t>
            </a:r>
            <a:r>
              <a:rPr lang="en-IN" sz="1400" b="0" i="0" err="1">
                <a:solidFill>
                  <a:schemeClr val="tx1"/>
                </a:solidFill>
                <a:effectLst/>
              </a:rPr>
              <a:t>linux</a:t>
            </a:r>
            <a:r>
              <a:rPr lang="en-IN" sz="1400" b="0" i="0">
                <a:solidFill>
                  <a:schemeClr val="tx1"/>
                </a:solidFill>
                <a:effectLst/>
              </a:rPr>
              <a:t>/</a:t>
            </a:r>
            <a:r>
              <a:rPr lang="en-IN" sz="1400" b="0" i="0" err="1">
                <a:solidFill>
                  <a:schemeClr val="tx1"/>
                </a:solidFill>
                <a:effectLst/>
              </a:rPr>
              <a:t>bpf.h</a:t>
            </a:r>
            <a:r>
              <a:rPr lang="en-IN" sz="1400" b="0" i="0">
                <a:solidFill>
                  <a:schemeClr val="tx1"/>
                </a:solidFill>
                <a:effectLst/>
              </a:rPr>
              <a:t>&gt;</a:t>
            </a:r>
            <a:br>
              <a:rPr lang="en-IN" sz="1400">
                <a:solidFill>
                  <a:schemeClr val="tx1"/>
                </a:solidFill>
              </a:rPr>
            </a:br>
            <a:r>
              <a:rPr lang="en-IN" sz="1400" b="0" i="0">
                <a:solidFill>
                  <a:schemeClr val="tx1"/>
                </a:solidFill>
                <a:effectLst/>
              </a:rPr>
              <a:t>#include &lt;</a:t>
            </a:r>
            <a:r>
              <a:rPr lang="en-IN" sz="1400" b="0" i="0" err="1">
                <a:solidFill>
                  <a:schemeClr val="tx1"/>
                </a:solidFill>
                <a:effectLst/>
              </a:rPr>
              <a:t>bpf</a:t>
            </a:r>
            <a:r>
              <a:rPr lang="en-IN" sz="1400" b="0" i="0">
                <a:solidFill>
                  <a:schemeClr val="tx1"/>
                </a:solidFill>
                <a:effectLst/>
              </a:rPr>
              <a:t>/</a:t>
            </a:r>
            <a:r>
              <a:rPr lang="en-IN" sz="1400" b="0" i="0" err="1">
                <a:solidFill>
                  <a:schemeClr val="tx1"/>
                </a:solidFill>
                <a:effectLst/>
              </a:rPr>
              <a:t>bpf_helpers.h</a:t>
            </a:r>
            <a:r>
              <a:rPr lang="en-IN" sz="1400" b="0" i="0">
                <a:solidFill>
                  <a:schemeClr val="tx1"/>
                </a:solidFill>
                <a:effectLst/>
              </a:rPr>
              <a:t>&gt;</a:t>
            </a:r>
            <a:br>
              <a:rPr lang="en-IN" sz="1400">
                <a:solidFill>
                  <a:schemeClr val="tx1"/>
                </a:solidFill>
              </a:rPr>
            </a:br>
            <a:br>
              <a:rPr lang="en-IN" sz="1400">
                <a:solidFill>
                  <a:schemeClr val="tx1"/>
                </a:solidFill>
              </a:rPr>
            </a:br>
            <a:r>
              <a:rPr lang="en-IN" sz="1400" b="0" i="0">
                <a:solidFill>
                  <a:schemeClr val="tx1"/>
                </a:solidFill>
                <a:effectLst/>
              </a:rPr>
              <a:t>int </a:t>
            </a:r>
            <a:r>
              <a:rPr lang="en-IN" sz="1400" b="0" i="0" err="1">
                <a:solidFill>
                  <a:schemeClr val="tx1"/>
                </a:solidFill>
                <a:effectLst/>
              </a:rPr>
              <a:t>helloworld</a:t>
            </a:r>
            <a:r>
              <a:rPr lang="en-IN" sz="1400" b="0" i="0">
                <a:solidFill>
                  <a:schemeClr val="tx1"/>
                </a:solidFill>
                <a:effectLst/>
              </a:rPr>
              <a:t>(void *</a:t>
            </a:r>
            <a:r>
              <a:rPr lang="en-IN" sz="1400" b="0" i="0" err="1">
                <a:solidFill>
                  <a:schemeClr val="tx1"/>
                </a:solidFill>
                <a:effectLst/>
              </a:rPr>
              <a:t>ctx</a:t>
            </a:r>
            <a:r>
              <a:rPr lang="en-IN" sz="1400" b="0" i="0">
                <a:solidFill>
                  <a:schemeClr val="tx1"/>
                </a:solidFill>
                <a:effectLst/>
              </a:rPr>
              <a:t>)</a:t>
            </a:r>
            <a:br>
              <a:rPr lang="en-IN" sz="1400">
                <a:solidFill>
                  <a:schemeClr val="tx1"/>
                </a:solidFill>
              </a:rPr>
            </a:br>
            <a:r>
              <a:rPr lang="en-IN" sz="1400" b="0" i="0">
                <a:solidFill>
                  <a:schemeClr val="tx1"/>
                </a:solidFill>
                <a:effectLst/>
              </a:rPr>
              <a:t>{</a:t>
            </a:r>
            <a:br>
              <a:rPr lang="en-IN" sz="1400">
                <a:solidFill>
                  <a:schemeClr val="tx1"/>
                </a:solidFill>
              </a:rPr>
            </a:br>
            <a:r>
              <a:rPr lang="en-IN" sz="1400" b="0" i="0" err="1">
                <a:solidFill>
                  <a:schemeClr val="tx1"/>
                </a:solidFill>
                <a:effectLst/>
              </a:rPr>
              <a:t>bpf_printk</a:t>
            </a:r>
            <a:r>
              <a:rPr lang="en-IN" sz="1400" b="0" i="0">
                <a:solidFill>
                  <a:schemeClr val="tx1"/>
                </a:solidFill>
                <a:effectLst/>
              </a:rPr>
              <a:t>("Hello world!\n");</a:t>
            </a:r>
            <a:br>
              <a:rPr lang="en-IN" sz="1400">
                <a:solidFill>
                  <a:schemeClr val="tx1"/>
                </a:solidFill>
              </a:rPr>
            </a:br>
            <a:r>
              <a:rPr lang="en-IN" sz="1400" b="0" i="0">
                <a:solidFill>
                  <a:schemeClr val="tx1"/>
                </a:solidFill>
                <a:effectLst/>
              </a:rPr>
              <a:t>return 0;</a:t>
            </a:r>
            <a:br>
              <a:rPr lang="en-IN" sz="1400">
                <a:solidFill>
                  <a:schemeClr val="tx1"/>
                </a:solidFill>
              </a:rPr>
            </a:br>
            <a:r>
              <a:rPr lang="en-IN" sz="1400" b="0" i="0">
                <a:solidFill>
                  <a:schemeClr val="tx1"/>
                </a:solidFill>
                <a:effectLst/>
              </a:rPr>
              <a:t>}</a:t>
            </a:r>
          </a:p>
          <a:p>
            <a:pPr marL="502920" lvl="1" indent="0">
              <a:buNone/>
            </a:pPr>
            <a:endParaRPr lang="en-IN" sz="1400"/>
          </a:p>
          <a:p>
            <a:r>
              <a:rPr lang="en-IN" sz="1400">
                <a:latin typeface="source-code-pro"/>
              </a:rPr>
              <a:t>Compile using: </a:t>
            </a:r>
          </a:p>
          <a:p>
            <a:pPr marL="0" indent="0">
              <a:buNone/>
            </a:pPr>
            <a:r>
              <a:rPr lang="en-IN" sz="1400" b="0" i="0">
                <a:effectLst/>
                <a:latin typeface="source-code-pro"/>
              </a:rPr>
              <a:t>clang -target </a:t>
            </a:r>
            <a:r>
              <a:rPr lang="en-IN" sz="1400" b="0" i="0" err="1">
                <a:effectLst/>
                <a:latin typeface="source-code-pro"/>
              </a:rPr>
              <a:t>bpf</a:t>
            </a:r>
            <a:r>
              <a:rPr lang="en-IN" sz="1400" b="0" i="0">
                <a:effectLst/>
                <a:latin typeface="source-code-pro"/>
              </a:rPr>
              <a:t> -Wall -O2 -g -c </a:t>
            </a:r>
            <a:r>
              <a:rPr lang="en-IN" sz="1400" b="0" i="0" err="1">
                <a:effectLst/>
                <a:latin typeface="source-code-pro"/>
              </a:rPr>
              <a:t>HelloWorld.bpf.c</a:t>
            </a:r>
            <a:r>
              <a:rPr lang="en-IN" sz="1400" b="0" i="0">
                <a:effectLst/>
                <a:latin typeface="source-code-pro"/>
              </a:rPr>
              <a:t> -o </a:t>
            </a:r>
            <a:r>
              <a:rPr lang="en-IN" sz="1400" b="0" i="0" err="1">
                <a:effectLst/>
                <a:latin typeface="source-code-pro"/>
              </a:rPr>
              <a:t>HelloWorld.o</a:t>
            </a:r>
            <a:endParaRPr lang="en-IN" sz="1400" b="0" i="0">
              <a:effectLst/>
              <a:latin typeface="source-code-pro"/>
            </a:endParaRPr>
          </a:p>
          <a:p>
            <a:pPr marL="502920" lvl="1" indent="0">
              <a:buNone/>
            </a:pPr>
            <a:endParaRPr lang="en-US" sz="1400"/>
          </a:p>
          <a:p>
            <a:r>
              <a:rPr lang="en-IN" sz="1400" b="0" i="0">
                <a:effectLst/>
                <a:latin typeface="source-code-pro"/>
              </a:rPr>
              <a:t>Attach program using:</a:t>
            </a:r>
          </a:p>
          <a:p>
            <a:pPr marL="0" indent="0">
              <a:buNone/>
            </a:pPr>
            <a:r>
              <a:rPr lang="en-IN" sz="1400" b="0" i="0" err="1">
                <a:effectLst/>
                <a:latin typeface="source-code-pro"/>
              </a:rPr>
              <a:t>bpftool</a:t>
            </a:r>
            <a:r>
              <a:rPr lang="en-IN" sz="1400" b="0" i="0">
                <a:effectLst/>
                <a:latin typeface="source-code-pro"/>
              </a:rPr>
              <a:t> prog load </a:t>
            </a:r>
            <a:r>
              <a:rPr lang="en-IN" sz="1400" b="0" i="0" err="1">
                <a:effectLst/>
                <a:latin typeface="source-code-pro"/>
              </a:rPr>
              <a:t>HelloWorld.o</a:t>
            </a:r>
            <a:r>
              <a:rPr lang="en-IN" sz="1400" b="0" i="0">
                <a:effectLst/>
                <a:latin typeface="source-code-pro"/>
              </a:rPr>
              <a:t> /sys/fs/</a:t>
            </a:r>
            <a:r>
              <a:rPr lang="en-IN" sz="1400" b="0" i="0" err="1">
                <a:effectLst/>
                <a:latin typeface="source-code-pro"/>
              </a:rPr>
              <a:t>bpf</a:t>
            </a:r>
            <a:r>
              <a:rPr lang="en-IN" sz="1400" b="0" i="0">
                <a:effectLst/>
                <a:latin typeface="source-code-pro"/>
              </a:rPr>
              <a:t>/HelloWorld type </a:t>
            </a:r>
            <a:r>
              <a:rPr lang="en-IN" sz="1400" b="0" i="0" err="1">
                <a:effectLst/>
                <a:latin typeface="source-code-pro"/>
              </a:rPr>
              <a:t>raw_tracepoint</a:t>
            </a:r>
            <a:endParaRPr lang="en-US" sz="1400"/>
          </a:p>
        </p:txBody>
      </p:sp>
      <p:pic>
        <p:nvPicPr>
          <p:cNvPr id="2050" name="Picture 2" descr="A diagram of a system&#10;&#10;Description automatically generated">
            <a:extLst>
              <a:ext uri="{FF2B5EF4-FFF2-40B4-BE49-F238E27FC236}">
                <a16:creationId xmlns:a16="http://schemas.microsoft.com/office/drawing/2014/main" id="{FFCA8410-FBF0-30C8-31E5-305B3B8B2F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3579" r="-3" b="525"/>
          <a:stretch/>
        </p:blipFill>
        <p:spPr bwMode="auto">
          <a:xfrm>
            <a:off x="7818120" y="1933757"/>
            <a:ext cx="3474720" cy="2990486"/>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543CC6C-062F-1375-34DA-3A1BF1BCB127}"/>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a:t>Cisco Confidential 2024</a:t>
            </a:r>
          </a:p>
        </p:txBody>
      </p:sp>
      <p:sp>
        <p:nvSpPr>
          <p:cNvPr id="5" name="Slide Number Placeholder 4">
            <a:extLst>
              <a:ext uri="{FF2B5EF4-FFF2-40B4-BE49-F238E27FC236}">
                <a16:creationId xmlns:a16="http://schemas.microsoft.com/office/drawing/2014/main" id="{8136205C-6D4C-B7C3-D783-BA03BC902FE6}"/>
              </a:ext>
            </a:extLst>
          </p:cNvPr>
          <p:cNvSpPr>
            <a:spLocks noGrp="1"/>
          </p:cNvSpPr>
          <p:nvPr>
            <p:ph type="sldNum" sz="quarter" idx="12"/>
          </p:nvPr>
        </p:nvSpPr>
        <p:spPr>
          <a:xfrm>
            <a:off x="10634135" y="6356350"/>
            <a:ext cx="1530927" cy="365125"/>
          </a:xfrm>
        </p:spPr>
        <p:txBody>
          <a:bodyPr>
            <a:normAutofit/>
          </a:bodyPr>
          <a:lstStyle/>
          <a:p>
            <a:pPr>
              <a:spcAft>
                <a:spcPts val="600"/>
              </a:spcAft>
            </a:pPr>
            <a:fld id="{F58011F5-2113-FD44-9478-BB044CC514B6}" type="slidenum">
              <a:rPr lang="en-US" smtClean="0"/>
              <a:pPr>
                <a:spcAft>
                  <a:spcPts val="600"/>
                </a:spcAft>
              </a:pPr>
              <a:t>36</a:t>
            </a:fld>
            <a:endParaRPr lang="en-US"/>
          </a:p>
        </p:txBody>
      </p:sp>
    </p:spTree>
    <p:extLst>
      <p:ext uri="{BB962C8B-B14F-4D97-AF65-F5344CB8AC3E}">
        <p14:creationId xmlns:p14="http://schemas.microsoft.com/office/powerpoint/2010/main" val="29434414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3" name="Rectangle 12">
            <a:extLst>
              <a:ext uri="{FF2B5EF4-FFF2-40B4-BE49-F238E27FC236}">
                <a16:creationId xmlns:a16="http://schemas.microsoft.com/office/drawing/2014/main" id="{103072D6-06FB-4FD1-AF2E-CAC73C6923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610A26E-D82C-4CF8-AD4B-F4C4CABE30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67639"/>
            <a:ext cx="11707367" cy="1852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Picture 3" descr="A logo with a black background&#10;&#10;Description automatically generated">
            <a:extLst>
              <a:ext uri="{FF2B5EF4-FFF2-40B4-BE49-F238E27FC236}">
                <a16:creationId xmlns:a16="http://schemas.microsoft.com/office/drawing/2014/main" id="{A153F498-CF99-A836-D31E-EA68D42B31A2}"/>
              </a:ext>
            </a:extLst>
          </p:cNvPr>
          <p:cNvPicPr>
            <a:picLocks noChangeAspect="1"/>
          </p:cNvPicPr>
          <p:nvPr/>
        </p:nvPicPr>
        <p:blipFill>
          <a:blip r:embed="rId3"/>
          <a:stretch>
            <a:fillRect/>
          </a:stretch>
        </p:blipFill>
        <p:spPr>
          <a:xfrm>
            <a:off x="1069847" y="484632"/>
            <a:ext cx="9421868" cy="3556755"/>
          </a:xfrm>
          <a:prstGeom prst="rect">
            <a:avLst/>
          </a:prstGeom>
        </p:spPr>
      </p:pic>
      <p:sp>
        <p:nvSpPr>
          <p:cNvPr id="2" name="Footer Placeholder 1">
            <a:extLst>
              <a:ext uri="{FF2B5EF4-FFF2-40B4-BE49-F238E27FC236}">
                <a16:creationId xmlns:a16="http://schemas.microsoft.com/office/drawing/2014/main" id="{FFA489B2-FABC-7731-042E-306C9CF133B8}"/>
              </a:ext>
            </a:extLst>
          </p:cNvPr>
          <p:cNvSpPr>
            <a:spLocks noGrp="1"/>
          </p:cNvSpPr>
          <p:nvPr>
            <p:ph type="ftr" sz="quarter" idx="11"/>
          </p:nvPr>
        </p:nvSpPr>
        <p:spPr/>
        <p:txBody>
          <a:bodyPr/>
          <a:lstStyle/>
          <a:p>
            <a:r>
              <a:rPr lang="en-US"/>
              <a:t>Cisco Confidential 2024</a:t>
            </a:r>
          </a:p>
        </p:txBody>
      </p:sp>
      <p:sp>
        <p:nvSpPr>
          <p:cNvPr id="3" name="Slide Number Placeholder 2">
            <a:extLst>
              <a:ext uri="{FF2B5EF4-FFF2-40B4-BE49-F238E27FC236}">
                <a16:creationId xmlns:a16="http://schemas.microsoft.com/office/drawing/2014/main" id="{FD3B105D-3A83-F1C6-CC3F-96D60D8FD770}"/>
              </a:ext>
            </a:extLst>
          </p:cNvPr>
          <p:cNvSpPr>
            <a:spLocks noGrp="1"/>
          </p:cNvSpPr>
          <p:nvPr>
            <p:ph type="sldNum" sz="quarter" idx="12"/>
          </p:nvPr>
        </p:nvSpPr>
        <p:spPr/>
        <p:txBody>
          <a:bodyPr/>
          <a:lstStyle/>
          <a:p>
            <a:fld id="{F58011F5-2113-FD44-9478-BB044CC514B6}" type="slidenum">
              <a:rPr lang="en-US" smtClean="0"/>
              <a:t>37</a:t>
            </a:fld>
            <a:endParaRPr lang="en-US"/>
          </a:p>
        </p:txBody>
      </p:sp>
    </p:spTree>
    <p:extLst>
      <p:ext uri="{BB962C8B-B14F-4D97-AF65-F5344CB8AC3E}">
        <p14:creationId xmlns:p14="http://schemas.microsoft.com/office/powerpoint/2010/main" val="34904586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C646E12-0101-4F38-BE55-A8B73816D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95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D4D8E6E1-ADC7-C1E0-3C26-0F53D88AAD78}"/>
              </a:ext>
            </a:extLst>
          </p:cNvPr>
          <p:cNvSpPr>
            <a:spLocks noGrp="1"/>
          </p:cNvSpPr>
          <p:nvPr>
            <p:ph type="title"/>
          </p:nvPr>
        </p:nvSpPr>
        <p:spPr>
          <a:xfrm>
            <a:off x="289249" y="1123837"/>
            <a:ext cx="4016116" cy="1255469"/>
          </a:xfrm>
        </p:spPr>
        <p:txBody>
          <a:bodyPr>
            <a:normAutofit/>
          </a:bodyPr>
          <a:lstStyle/>
          <a:p>
            <a:r>
              <a:rPr lang="en-US"/>
              <a:t>Overview of Cilium</a:t>
            </a:r>
          </a:p>
        </p:txBody>
      </p:sp>
      <p:sp>
        <p:nvSpPr>
          <p:cNvPr id="3" name="Content Placeholder 2">
            <a:extLst>
              <a:ext uri="{FF2B5EF4-FFF2-40B4-BE49-F238E27FC236}">
                <a16:creationId xmlns:a16="http://schemas.microsoft.com/office/drawing/2014/main" id="{7DFF955E-5213-525D-8A53-C5F8D6E2C37E}"/>
              </a:ext>
            </a:extLst>
          </p:cNvPr>
          <p:cNvSpPr>
            <a:spLocks noGrp="1"/>
          </p:cNvSpPr>
          <p:nvPr>
            <p:ph idx="1"/>
          </p:nvPr>
        </p:nvSpPr>
        <p:spPr>
          <a:xfrm>
            <a:off x="289249" y="2510395"/>
            <a:ext cx="4016116" cy="3274586"/>
          </a:xfrm>
        </p:spPr>
        <p:txBody>
          <a:bodyPr anchor="t">
            <a:normAutofit/>
          </a:bodyPr>
          <a:lstStyle/>
          <a:p>
            <a:r>
              <a:rPr lang="en-IN" b="0" i="0" u="none" strike="noStrike">
                <a:solidFill>
                  <a:srgbClr val="FFFFFF"/>
                </a:solidFill>
                <a:effectLst/>
                <a:latin typeface="Inter"/>
              </a:rPr>
              <a:t>Cilium </a:t>
            </a:r>
            <a:r>
              <a:rPr lang="en-IN">
                <a:solidFill>
                  <a:srgbClr val="FFFFFF"/>
                </a:solidFill>
                <a:latin typeface="Inter"/>
              </a:rPr>
              <a:t>(by </a:t>
            </a:r>
            <a:r>
              <a:rPr lang="en-IN" err="1">
                <a:solidFill>
                  <a:srgbClr val="FFFFFF"/>
                </a:solidFill>
                <a:latin typeface="Inter"/>
              </a:rPr>
              <a:t>Isovalent</a:t>
            </a:r>
            <a:r>
              <a:rPr lang="en-IN">
                <a:solidFill>
                  <a:srgbClr val="FFFFFF"/>
                </a:solidFill>
                <a:latin typeface="Inter"/>
              </a:rPr>
              <a:t>) </a:t>
            </a:r>
            <a:r>
              <a:rPr lang="en-IN" b="0" i="0" u="none" strike="noStrike">
                <a:solidFill>
                  <a:srgbClr val="FFFFFF"/>
                </a:solidFill>
                <a:effectLst/>
                <a:latin typeface="Inter"/>
              </a:rPr>
              <a:t>is an open source, cloud native solution for providing, securing, and observing network connectivity between workloads, using </a:t>
            </a:r>
            <a:r>
              <a:rPr lang="en-IN" b="0" i="0" u="none" strike="noStrike" err="1">
                <a:solidFill>
                  <a:srgbClr val="FFFFFF"/>
                </a:solidFill>
                <a:effectLst/>
                <a:latin typeface="Inter"/>
              </a:rPr>
              <a:t>eBPF</a:t>
            </a:r>
            <a:r>
              <a:rPr lang="en-IN">
                <a:solidFill>
                  <a:srgbClr val="FFFFFF"/>
                </a:solidFill>
                <a:latin typeface="Inter"/>
              </a:rPr>
              <a:t> at its core.</a:t>
            </a:r>
            <a:r>
              <a:rPr lang="en-IN" b="0" i="0" u="none" strike="noStrike">
                <a:solidFill>
                  <a:srgbClr val="FFFFFF"/>
                </a:solidFill>
                <a:effectLst/>
                <a:latin typeface="Inter"/>
              </a:rPr>
              <a:t> </a:t>
            </a:r>
            <a:r>
              <a:rPr lang="en-IN">
                <a:solidFill>
                  <a:srgbClr val="FFFFFF"/>
                </a:solidFill>
                <a:latin typeface="Inter"/>
              </a:rPr>
              <a:t>It's popular</a:t>
            </a:r>
            <a:r>
              <a:rPr lang="en-IN" b="0" i="0" u="none" strike="noStrike">
                <a:solidFill>
                  <a:srgbClr val="FFFFFF"/>
                </a:solidFill>
                <a:effectLst/>
                <a:latin typeface="Inter"/>
              </a:rPr>
              <a:t> for container management platforms </a:t>
            </a:r>
            <a:r>
              <a:rPr lang="en-IN">
                <a:solidFill>
                  <a:srgbClr val="FFFFFF"/>
                </a:solidFill>
                <a:latin typeface="Inter"/>
              </a:rPr>
              <a:t>like Kubernetes.</a:t>
            </a:r>
          </a:p>
          <a:p>
            <a:endParaRPr lang="en-IN">
              <a:solidFill>
                <a:srgbClr val="FFFFFF"/>
              </a:solidFill>
              <a:latin typeface="Inter"/>
            </a:endParaRPr>
          </a:p>
          <a:p>
            <a:endParaRPr lang="en-IN">
              <a:solidFill>
                <a:srgbClr val="FFFFFF"/>
              </a:solidFill>
              <a:latin typeface="Corbel"/>
            </a:endParaRPr>
          </a:p>
        </p:txBody>
      </p:sp>
      <p:pic>
        <p:nvPicPr>
          <p:cNvPr id="7" name="Picture 6" descr="A screenshot of a diagram&#10;&#10;Description automatically generated">
            <a:extLst>
              <a:ext uri="{FF2B5EF4-FFF2-40B4-BE49-F238E27FC236}">
                <a16:creationId xmlns:a16="http://schemas.microsoft.com/office/drawing/2014/main" id="{7390BEDD-AF9C-7A89-E067-85CCB122FE6C}"/>
              </a:ext>
            </a:extLst>
          </p:cNvPr>
          <p:cNvPicPr>
            <a:picLocks noChangeAspect="1"/>
          </p:cNvPicPr>
          <p:nvPr/>
        </p:nvPicPr>
        <p:blipFill>
          <a:blip r:embed="rId3"/>
          <a:stretch>
            <a:fillRect/>
          </a:stretch>
        </p:blipFill>
        <p:spPr>
          <a:xfrm>
            <a:off x="5137463" y="1404208"/>
            <a:ext cx="6193767" cy="4041431"/>
          </a:xfrm>
          <a:prstGeom prst="rect">
            <a:avLst/>
          </a:prstGeom>
        </p:spPr>
      </p:pic>
      <p:sp>
        <p:nvSpPr>
          <p:cNvPr id="4" name="Footer Placeholder 3">
            <a:extLst>
              <a:ext uri="{FF2B5EF4-FFF2-40B4-BE49-F238E27FC236}">
                <a16:creationId xmlns:a16="http://schemas.microsoft.com/office/drawing/2014/main" id="{15D85C37-6A4E-6C8C-5892-B3ABADDF22C6}"/>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35276D61-A103-033B-EF3F-E946FD71418A}"/>
              </a:ext>
            </a:extLst>
          </p:cNvPr>
          <p:cNvSpPr>
            <a:spLocks noGrp="1"/>
          </p:cNvSpPr>
          <p:nvPr>
            <p:ph type="sldNum" sz="quarter" idx="12"/>
          </p:nvPr>
        </p:nvSpPr>
        <p:spPr/>
        <p:txBody>
          <a:bodyPr/>
          <a:lstStyle/>
          <a:p>
            <a:fld id="{F58011F5-2113-FD44-9478-BB044CC514B6}" type="slidenum">
              <a:rPr lang="en-US" smtClean="0"/>
              <a:t>38</a:t>
            </a:fld>
            <a:endParaRPr lang="en-US"/>
          </a:p>
        </p:txBody>
      </p:sp>
    </p:spTree>
    <p:extLst>
      <p:ext uri="{BB962C8B-B14F-4D97-AF65-F5344CB8AC3E}">
        <p14:creationId xmlns:p14="http://schemas.microsoft.com/office/powerpoint/2010/main" val="13967475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C02B601-4A0A-401C-95C6-83DBAA6BBCC0}"/>
              </a:ext>
            </a:extLst>
          </p:cNvPr>
          <p:cNvSpPr>
            <a:spLocks noGrp="1"/>
          </p:cNvSpPr>
          <p:nvPr>
            <p:ph type="title"/>
          </p:nvPr>
        </p:nvSpPr>
        <p:spPr>
          <a:xfrm>
            <a:off x="1539116" y="864108"/>
            <a:ext cx="3073914" cy="5120639"/>
          </a:xfrm>
        </p:spPr>
        <p:txBody>
          <a:bodyPr>
            <a:normAutofit/>
          </a:bodyPr>
          <a:lstStyle/>
          <a:p>
            <a:pPr algn="r"/>
            <a:r>
              <a:rPr lang="en-US">
                <a:solidFill>
                  <a:schemeClr val="tx1">
                    <a:lumMod val="85000"/>
                    <a:lumOff val="15000"/>
                  </a:schemeClr>
                </a:solidFill>
              </a:rPr>
              <a:t>Overview of Cilium </a:t>
            </a:r>
          </a:p>
        </p:txBody>
      </p:sp>
      <p:sp>
        <p:nvSpPr>
          <p:cNvPr id="23" name="Rectangle 22">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8693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5" name="Straight Connector 24">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51129"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59F24BB-0E05-DFE7-3429-CF8E05A5F72A}"/>
              </a:ext>
            </a:extLst>
          </p:cNvPr>
          <p:cNvSpPr>
            <a:spLocks noGrp="1"/>
          </p:cNvSpPr>
          <p:nvPr>
            <p:ph idx="1"/>
          </p:nvPr>
        </p:nvSpPr>
        <p:spPr>
          <a:xfrm>
            <a:off x="5289229" y="864108"/>
            <a:ext cx="5910677" cy="5120640"/>
          </a:xfrm>
        </p:spPr>
        <p:txBody>
          <a:bodyPr>
            <a:normAutofit/>
          </a:bodyPr>
          <a:lstStyle/>
          <a:p>
            <a:r>
              <a:rPr lang="en-IN" b="0" i="0" u="none" strike="noStrike">
                <a:effectLst/>
                <a:latin typeface="Inter"/>
              </a:rPr>
              <a:t>Cilium comprises four key components: the Cilium agent, the Cilium client command line tool, the Cilium operator, and the Cilium CNI plugin. </a:t>
            </a:r>
          </a:p>
          <a:p>
            <a:pPr lvl="1"/>
            <a:r>
              <a:rPr lang="en-IN" b="0" i="0" u="none" strike="noStrike">
                <a:effectLst/>
                <a:latin typeface="Inter"/>
              </a:rPr>
              <a:t>The agent, running on all cluster nodes, configures networking, load balancing, policies, and monitoring via Kubernetes or APIs that describe networking, service load-balancing, network policies, and visibility &amp; monitoring requirements.</a:t>
            </a:r>
          </a:p>
          <a:p>
            <a:pPr lvl="1"/>
            <a:r>
              <a:rPr lang="en-IN" b="0" i="0" u="none" strike="noStrike">
                <a:effectLst/>
                <a:latin typeface="Inter"/>
              </a:rPr>
              <a:t>The client tool, bundled with the agent, inspects and manages the local agent's status, offering direct access to </a:t>
            </a:r>
            <a:r>
              <a:rPr lang="en-IN" b="0" i="0" u="none" strike="noStrike" err="1">
                <a:effectLst/>
                <a:latin typeface="Inter"/>
              </a:rPr>
              <a:t>eBPF</a:t>
            </a:r>
            <a:r>
              <a:rPr lang="en-IN" b="0" i="0" u="none" strike="noStrike">
                <a:effectLst/>
                <a:latin typeface="Inter"/>
              </a:rPr>
              <a:t> maps. </a:t>
            </a:r>
          </a:p>
          <a:p>
            <a:pPr lvl="1"/>
            <a:r>
              <a:rPr lang="en-IN" b="0" i="0" u="none" strike="noStrike">
                <a:effectLst/>
                <a:latin typeface="Inter"/>
              </a:rPr>
              <a:t>The operator centrally manages cluster tasks, handling them collectively rather than per node.</a:t>
            </a:r>
          </a:p>
          <a:p>
            <a:pPr lvl="1"/>
            <a:r>
              <a:rPr lang="en-IN" b="0" i="0" u="none" strike="noStrike">
                <a:effectLst/>
                <a:latin typeface="Inter"/>
              </a:rPr>
              <a:t> The CNI plugin, invoked by Kubernetes during pod scheduling or termination, interacts with the node's Cilium API to configure necessary </a:t>
            </a:r>
            <a:r>
              <a:rPr lang="en-IN" b="0" i="0" u="none" strike="noStrike" err="1">
                <a:effectLst/>
                <a:latin typeface="Inter"/>
              </a:rPr>
              <a:t>datapaths</a:t>
            </a:r>
            <a:r>
              <a:rPr lang="en-IN" b="0" i="0" u="none" strike="noStrike">
                <a:effectLst/>
                <a:latin typeface="Inter"/>
              </a:rPr>
              <a:t> for networking, load balancing, and network policies.</a:t>
            </a:r>
          </a:p>
          <a:p>
            <a:endParaRPr lang="en-IN" b="0" i="0" u="none" strike="noStrike">
              <a:effectLst/>
              <a:latin typeface="Inter"/>
            </a:endParaRPr>
          </a:p>
          <a:p>
            <a:endParaRPr lang="en-US"/>
          </a:p>
        </p:txBody>
      </p:sp>
      <p:sp>
        <p:nvSpPr>
          <p:cNvPr id="27" name="Rectangle 26">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83988" y="767825"/>
            <a:ext cx="508012"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438A0A4B-0B99-475D-40BF-AE96051FD3B2}"/>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F9F078CF-C6BB-BBF0-E00E-8D8E46225CA3}"/>
              </a:ext>
            </a:extLst>
          </p:cNvPr>
          <p:cNvSpPr>
            <a:spLocks noGrp="1"/>
          </p:cNvSpPr>
          <p:nvPr>
            <p:ph type="sldNum" sz="quarter" idx="12"/>
          </p:nvPr>
        </p:nvSpPr>
        <p:spPr/>
        <p:txBody>
          <a:bodyPr/>
          <a:lstStyle/>
          <a:p>
            <a:fld id="{F58011F5-2113-FD44-9478-BB044CC514B6}" type="slidenum">
              <a:rPr lang="en-US" smtClean="0"/>
              <a:t>39</a:t>
            </a:fld>
            <a:endParaRPr lang="en-US"/>
          </a:p>
        </p:txBody>
      </p:sp>
    </p:spTree>
    <p:extLst>
      <p:ext uri="{BB962C8B-B14F-4D97-AF65-F5344CB8AC3E}">
        <p14:creationId xmlns:p14="http://schemas.microsoft.com/office/powerpoint/2010/main" val="1231048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281DA-C55C-7836-5DE4-009A019D8E1C}"/>
              </a:ext>
            </a:extLst>
          </p:cNvPr>
          <p:cNvSpPr>
            <a:spLocks noGrp="1"/>
          </p:cNvSpPr>
          <p:nvPr>
            <p:ph type="title"/>
          </p:nvPr>
        </p:nvSpPr>
        <p:spPr>
          <a:xfrm>
            <a:off x="4110482" y="3175000"/>
            <a:ext cx="7583678" cy="1605526"/>
          </a:xfrm>
        </p:spPr>
        <p:txBody>
          <a:bodyPr>
            <a:normAutofit fontScale="90000"/>
          </a:bodyPr>
          <a:lstStyle/>
          <a:p>
            <a:r>
              <a:rPr lang="en-US"/>
              <a:t>Unlocking the kernel with </a:t>
            </a:r>
            <a:r>
              <a:rPr lang="en-US" err="1"/>
              <a:t>eBPF</a:t>
            </a:r>
            <a:endParaRPr lang="en-US"/>
          </a:p>
        </p:txBody>
      </p:sp>
      <p:sp>
        <p:nvSpPr>
          <p:cNvPr id="4" name="TextBox 3">
            <a:extLst>
              <a:ext uri="{FF2B5EF4-FFF2-40B4-BE49-F238E27FC236}">
                <a16:creationId xmlns:a16="http://schemas.microsoft.com/office/drawing/2014/main" id="{0D22F490-B5A1-10E2-D15E-2B94F27BE386}"/>
              </a:ext>
            </a:extLst>
          </p:cNvPr>
          <p:cNvSpPr txBox="1"/>
          <p:nvPr/>
        </p:nvSpPr>
        <p:spPr>
          <a:xfrm>
            <a:off x="4110482" y="4984742"/>
            <a:ext cx="3065263" cy="369332"/>
          </a:xfrm>
          <a:prstGeom prst="rect">
            <a:avLst/>
          </a:prstGeom>
          <a:noFill/>
        </p:spPr>
        <p:txBody>
          <a:bodyPr wrap="none" rtlCol="0">
            <a:spAutoFit/>
          </a:bodyPr>
          <a:lstStyle/>
          <a:p>
            <a:r>
              <a:rPr lang="en-US"/>
              <a:t>Introduced in kernel v3.18</a:t>
            </a:r>
          </a:p>
        </p:txBody>
      </p:sp>
      <p:pic>
        <p:nvPicPr>
          <p:cNvPr id="7" name="Picture 6" descr="A black background with a letter b&#10;&#10;Description automatically generated">
            <a:extLst>
              <a:ext uri="{FF2B5EF4-FFF2-40B4-BE49-F238E27FC236}">
                <a16:creationId xmlns:a16="http://schemas.microsoft.com/office/drawing/2014/main" id="{13FEA85B-4E9C-8BF6-9CD0-7F9DCCB2CFA1}"/>
              </a:ext>
            </a:extLst>
          </p:cNvPr>
          <p:cNvPicPr>
            <a:picLocks noChangeAspect="1"/>
          </p:cNvPicPr>
          <p:nvPr/>
        </p:nvPicPr>
        <p:blipFill>
          <a:blip r:embed="rId2"/>
          <a:stretch>
            <a:fillRect/>
          </a:stretch>
        </p:blipFill>
        <p:spPr>
          <a:xfrm>
            <a:off x="4110482" y="1066030"/>
            <a:ext cx="4444238" cy="1879600"/>
          </a:xfrm>
          <a:prstGeom prst="rect">
            <a:avLst/>
          </a:prstGeom>
        </p:spPr>
      </p:pic>
      <p:sp>
        <p:nvSpPr>
          <p:cNvPr id="3" name="Footer Placeholder 2">
            <a:extLst>
              <a:ext uri="{FF2B5EF4-FFF2-40B4-BE49-F238E27FC236}">
                <a16:creationId xmlns:a16="http://schemas.microsoft.com/office/drawing/2014/main" id="{06AF7502-F1EE-CD8A-6B25-47565623094D}"/>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F6113C16-1767-2F54-6D2A-52B08120E82A}"/>
              </a:ext>
            </a:extLst>
          </p:cNvPr>
          <p:cNvSpPr>
            <a:spLocks noGrp="1"/>
          </p:cNvSpPr>
          <p:nvPr>
            <p:ph type="sldNum" sz="quarter" idx="12"/>
          </p:nvPr>
        </p:nvSpPr>
        <p:spPr/>
        <p:txBody>
          <a:bodyPr/>
          <a:lstStyle/>
          <a:p>
            <a:fld id="{F58011F5-2113-FD44-9478-BB044CC514B6}" type="slidenum">
              <a:rPr lang="en-US" smtClean="0"/>
              <a:t>4</a:t>
            </a:fld>
            <a:endParaRPr lang="en-US"/>
          </a:p>
        </p:txBody>
      </p:sp>
    </p:spTree>
    <p:extLst>
      <p:ext uri="{BB962C8B-B14F-4D97-AF65-F5344CB8AC3E}">
        <p14:creationId xmlns:p14="http://schemas.microsoft.com/office/powerpoint/2010/main" val="2506933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1" name="Rectangle 10">
            <a:extLst>
              <a:ext uri="{FF2B5EF4-FFF2-40B4-BE49-F238E27FC236}">
                <a16:creationId xmlns:a16="http://schemas.microsoft.com/office/drawing/2014/main" id="{2F4AD318-2FB6-4C6E-931E-58E404FA18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1A118E35-1CBF-4863-8497-F4DF1A166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82" y="752748"/>
            <a:ext cx="1001483" cy="4744251"/>
          </a:xfrm>
          <a:custGeom>
            <a:avLst/>
            <a:gdLst>
              <a:gd name="connsiteX0" fmla="*/ 0 w 1001483"/>
              <a:gd name="connsiteY0" fmla="*/ 0 h 4744251"/>
              <a:gd name="connsiteX1" fmla="*/ 1001483 w 1001483"/>
              <a:gd name="connsiteY1" fmla="*/ 0 h 4744251"/>
              <a:gd name="connsiteX2" fmla="*/ 0 w 1001483"/>
              <a:gd name="connsiteY2" fmla="*/ 4744251 h 4744251"/>
            </a:gdLst>
            <a:ahLst/>
            <a:cxnLst>
              <a:cxn ang="0">
                <a:pos x="connsiteX0" y="connsiteY0"/>
              </a:cxn>
              <a:cxn ang="0">
                <a:pos x="connsiteX1" y="connsiteY1"/>
              </a:cxn>
              <a:cxn ang="0">
                <a:pos x="connsiteX2" y="connsiteY2"/>
              </a:cxn>
            </a:cxnLst>
            <a:rect l="l" t="t" r="r" b="b"/>
            <a:pathLst>
              <a:path w="1001483" h="4744251">
                <a:moveTo>
                  <a:pt x="0" y="0"/>
                </a:moveTo>
                <a:lnTo>
                  <a:pt x="1001483" y="0"/>
                </a:lnTo>
                <a:lnTo>
                  <a:pt x="0" y="474425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5" name="Freeform: Shape 14">
            <a:extLst>
              <a:ext uri="{FF2B5EF4-FFF2-40B4-BE49-F238E27FC236}">
                <a16:creationId xmlns:a16="http://schemas.microsoft.com/office/drawing/2014/main" id="{6E187274-5DC2-4BE0-AF99-925D6D9735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7094" y="761999"/>
            <a:ext cx="4208489" cy="5334001"/>
          </a:xfrm>
          <a:custGeom>
            <a:avLst/>
            <a:gdLst>
              <a:gd name="connsiteX0" fmla="*/ 1015642 w 4208489"/>
              <a:gd name="connsiteY0" fmla="*/ 0 h 5334001"/>
              <a:gd name="connsiteX1" fmla="*/ 4208489 w 4208489"/>
              <a:gd name="connsiteY1" fmla="*/ 0 h 5334001"/>
              <a:gd name="connsiteX2" fmla="*/ 4208489 w 4208489"/>
              <a:gd name="connsiteY2" fmla="*/ 5334001 h 5334001"/>
              <a:gd name="connsiteX3" fmla="*/ 0 w 4208489"/>
              <a:gd name="connsiteY3" fmla="*/ 5334001 h 5334001"/>
            </a:gdLst>
            <a:ahLst/>
            <a:cxnLst>
              <a:cxn ang="0">
                <a:pos x="connsiteX0" y="connsiteY0"/>
              </a:cxn>
              <a:cxn ang="0">
                <a:pos x="connsiteX1" y="connsiteY1"/>
              </a:cxn>
              <a:cxn ang="0">
                <a:pos x="connsiteX2" y="connsiteY2"/>
              </a:cxn>
              <a:cxn ang="0">
                <a:pos x="connsiteX3" y="connsiteY3"/>
              </a:cxn>
            </a:cxnLst>
            <a:rect l="l" t="t" r="r" b="b"/>
            <a:pathLst>
              <a:path w="4208489" h="5334001">
                <a:moveTo>
                  <a:pt x="1015642" y="0"/>
                </a:moveTo>
                <a:lnTo>
                  <a:pt x="4208489" y="0"/>
                </a:lnTo>
                <a:lnTo>
                  <a:pt x="4208489" y="5334001"/>
                </a:lnTo>
                <a:lnTo>
                  <a:pt x="0" y="53340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525FAA2-31B2-4C12-007A-54AC5ADAED72}"/>
              </a:ext>
            </a:extLst>
          </p:cNvPr>
          <p:cNvSpPr>
            <a:spLocks noGrp="1"/>
          </p:cNvSpPr>
          <p:nvPr>
            <p:ph type="title"/>
          </p:nvPr>
        </p:nvSpPr>
        <p:spPr>
          <a:xfrm>
            <a:off x="1069849" y="1298448"/>
            <a:ext cx="7056444" cy="3255264"/>
          </a:xfrm>
        </p:spPr>
        <p:txBody>
          <a:bodyPr vert="horz" lIns="91440" tIns="45720" rIns="91440" bIns="45720" rtlCol="0" anchor="b">
            <a:normAutofit/>
          </a:bodyPr>
          <a:lstStyle/>
          <a:p>
            <a:pPr algn="r"/>
            <a:r>
              <a:rPr lang="en-US" sz="5900" spc="-100">
                <a:solidFill>
                  <a:schemeClr val="accent1"/>
                </a:solidFill>
              </a:rPr>
              <a:t>Why use Cilium?</a:t>
            </a:r>
          </a:p>
        </p:txBody>
      </p:sp>
      <p:sp>
        <p:nvSpPr>
          <p:cNvPr id="3" name="Footer Placeholder 2">
            <a:extLst>
              <a:ext uri="{FF2B5EF4-FFF2-40B4-BE49-F238E27FC236}">
                <a16:creationId xmlns:a16="http://schemas.microsoft.com/office/drawing/2014/main" id="{15DFA3CB-A6E0-3D8B-93E5-A7DBCB66B9E7}"/>
              </a:ext>
            </a:extLst>
          </p:cNvPr>
          <p:cNvSpPr>
            <a:spLocks noGrp="1"/>
          </p:cNvSpPr>
          <p:nvPr>
            <p:ph type="ftr" sz="quarter" idx="11"/>
          </p:nvPr>
        </p:nvSpPr>
        <p:spPr/>
        <p:txBody>
          <a:bodyPr/>
          <a:lstStyle/>
          <a:p>
            <a:r>
              <a:rPr lang="en-US"/>
              <a:t>Cisco Confidential 2024</a:t>
            </a:r>
          </a:p>
        </p:txBody>
      </p:sp>
      <p:sp>
        <p:nvSpPr>
          <p:cNvPr id="4" name="Slide Number Placeholder 3">
            <a:extLst>
              <a:ext uri="{FF2B5EF4-FFF2-40B4-BE49-F238E27FC236}">
                <a16:creationId xmlns:a16="http://schemas.microsoft.com/office/drawing/2014/main" id="{0D88EB42-5CB7-5A3C-582A-1F254C0DA19F}"/>
              </a:ext>
            </a:extLst>
          </p:cNvPr>
          <p:cNvSpPr>
            <a:spLocks noGrp="1"/>
          </p:cNvSpPr>
          <p:nvPr>
            <p:ph type="sldNum" sz="quarter" idx="12"/>
          </p:nvPr>
        </p:nvSpPr>
        <p:spPr/>
        <p:txBody>
          <a:bodyPr/>
          <a:lstStyle/>
          <a:p>
            <a:fld id="{F58011F5-2113-FD44-9478-BB044CC514B6}" type="slidenum">
              <a:rPr lang="en-US" smtClean="0"/>
              <a:t>40</a:t>
            </a:fld>
            <a:endParaRPr lang="en-US"/>
          </a:p>
        </p:txBody>
      </p:sp>
    </p:spTree>
    <p:extLst>
      <p:ext uri="{BB962C8B-B14F-4D97-AF65-F5344CB8AC3E}">
        <p14:creationId xmlns:p14="http://schemas.microsoft.com/office/powerpoint/2010/main" val="1750062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2" name="Rectangle 31">
            <a:extLst>
              <a:ext uri="{FF2B5EF4-FFF2-40B4-BE49-F238E27FC236}">
                <a16:creationId xmlns:a16="http://schemas.microsoft.com/office/drawing/2014/main" id="{5BDAAE7A-177F-4691-8F07-36CBBA6113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9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8C79B0-C1AE-563A-8D5B-1E5D1394BCE3}"/>
              </a:ext>
            </a:extLst>
          </p:cNvPr>
          <p:cNvSpPr>
            <a:spLocks noGrp="1"/>
          </p:cNvSpPr>
          <p:nvPr>
            <p:ph type="title"/>
          </p:nvPr>
        </p:nvSpPr>
        <p:spPr>
          <a:xfrm>
            <a:off x="1608667" y="762000"/>
            <a:ext cx="7462083" cy="5334000"/>
          </a:xfrm>
        </p:spPr>
        <p:txBody>
          <a:bodyPr vert="horz" lIns="91440" tIns="45720" rIns="91440" bIns="45720" rtlCol="0" anchor="b">
            <a:normAutofit/>
          </a:bodyPr>
          <a:lstStyle/>
          <a:p>
            <a:r>
              <a:rPr lang="en-US" sz="7200" spc="-100">
                <a:solidFill>
                  <a:schemeClr val="accent1"/>
                </a:solidFill>
              </a:rPr>
              <a:t>Packet routing in traditional container environments</a:t>
            </a:r>
          </a:p>
        </p:txBody>
      </p:sp>
      <p:sp>
        <p:nvSpPr>
          <p:cNvPr id="33" name="Rectangle 32">
            <a:extLst>
              <a:ext uri="{FF2B5EF4-FFF2-40B4-BE49-F238E27FC236}">
                <a16:creationId xmlns:a16="http://schemas.microsoft.com/office/drawing/2014/main" id="{5BF82D1D-28BC-4216-A1EA-F7D9C6D1A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8693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Rectangle 33">
            <a:extLst>
              <a:ext uri="{FF2B5EF4-FFF2-40B4-BE49-F238E27FC236}">
                <a16:creationId xmlns:a16="http://schemas.microsoft.com/office/drawing/2014/main" id="{60A1DC48-C242-4442-822C-570436B80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85778" y="767825"/>
            <a:ext cx="508012"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690F5C7B-0502-D304-F54E-AC73FA9F7A2C}"/>
              </a:ext>
            </a:extLst>
          </p:cNvPr>
          <p:cNvSpPr>
            <a:spLocks noGrp="1"/>
          </p:cNvSpPr>
          <p:nvPr>
            <p:ph type="ftr" sz="quarter" idx="11"/>
          </p:nvPr>
        </p:nvSpPr>
        <p:spPr>
          <a:xfrm>
            <a:off x="4695680" y="6356349"/>
            <a:ext cx="5911517" cy="365125"/>
          </a:xfrm>
        </p:spPr>
        <p:txBody>
          <a:bodyPr vert="horz" lIns="91440" tIns="45720" rIns="91440" bIns="45720" rtlCol="0" anchor="ctr">
            <a:normAutofit/>
          </a:bodyPr>
          <a:lstStyle/>
          <a:p>
            <a:pPr>
              <a:spcAft>
                <a:spcPts val="600"/>
              </a:spcAft>
            </a:pPr>
            <a:r>
              <a:rPr lang="en-US"/>
              <a:t>Cisco Confidential 2024</a:t>
            </a:r>
          </a:p>
        </p:txBody>
      </p:sp>
      <p:sp>
        <p:nvSpPr>
          <p:cNvPr id="4" name="Slide Number Placeholder 3">
            <a:extLst>
              <a:ext uri="{FF2B5EF4-FFF2-40B4-BE49-F238E27FC236}">
                <a16:creationId xmlns:a16="http://schemas.microsoft.com/office/drawing/2014/main" id="{EC786363-B65E-EA91-66F7-0621BAF4F120}"/>
              </a:ext>
            </a:extLst>
          </p:cNvPr>
          <p:cNvSpPr>
            <a:spLocks noGrp="1"/>
          </p:cNvSpPr>
          <p:nvPr>
            <p:ph type="sldNum" sz="quarter" idx="12"/>
          </p:nvPr>
        </p:nvSpPr>
        <p:spPr>
          <a:xfrm>
            <a:off x="10634135" y="6356350"/>
            <a:ext cx="1530927" cy="365125"/>
          </a:xfrm>
        </p:spPr>
        <p:txBody>
          <a:bodyPr vert="horz" lIns="91440" tIns="45720" rIns="91440" bIns="45720" rtlCol="0" anchor="ctr">
            <a:normAutofit/>
          </a:bodyPr>
          <a:lstStyle/>
          <a:p>
            <a:pPr>
              <a:spcAft>
                <a:spcPts val="600"/>
              </a:spcAft>
            </a:pPr>
            <a:fld id="{F58011F5-2113-FD44-9478-BB044CC514B6}" type="slidenum">
              <a:rPr lang="en-US" b="1" kern="1200" dirty="0">
                <a:solidFill>
                  <a:schemeClr val="accent1"/>
                </a:solidFill>
                <a:latin typeface="+mn-lt"/>
                <a:ea typeface="+mn-ea"/>
                <a:cs typeface="+mn-cs"/>
              </a:rPr>
              <a:pPr>
                <a:spcAft>
                  <a:spcPts val="600"/>
                </a:spcAft>
              </a:pPr>
              <a:t>41</a:t>
            </a:fld>
            <a:endParaRPr lang="en-US" b="1" kern="1200">
              <a:solidFill>
                <a:schemeClr val="accent1"/>
              </a:solidFill>
              <a:latin typeface="+mn-lt"/>
              <a:ea typeface="+mn-ea"/>
              <a:cs typeface="+mn-cs"/>
            </a:endParaRPr>
          </a:p>
        </p:txBody>
      </p:sp>
    </p:spTree>
    <p:extLst>
      <p:ext uri="{BB962C8B-B14F-4D97-AF65-F5344CB8AC3E}">
        <p14:creationId xmlns:p14="http://schemas.microsoft.com/office/powerpoint/2010/main" val="3463597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B77E2-069E-7E78-38F9-06F38C995D24}"/>
              </a:ext>
            </a:extLst>
          </p:cNvPr>
          <p:cNvSpPr>
            <a:spLocks noGrp="1"/>
          </p:cNvSpPr>
          <p:nvPr>
            <p:ph type="title"/>
          </p:nvPr>
        </p:nvSpPr>
        <p:spPr>
          <a:xfrm>
            <a:off x="252919" y="1123837"/>
            <a:ext cx="2947482" cy="4601183"/>
          </a:xfrm>
        </p:spPr>
        <p:txBody>
          <a:bodyPr>
            <a:normAutofit/>
          </a:bodyPr>
          <a:lstStyle/>
          <a:p>
            <a:r>
              <a:rPr lang="en-US"/>
              <a:t>Linux </a:t>
            </a:r>
            <a:r>
              <a:rPr lang="en-US" err="1"/>
              <a:t>conntrack</a:t>
            </a:r>
            <a:r>
              <a:rPr lang="en-US"/>
              <a:t> and packet mangling</a:t>
            </a:r>
          </a:p>
        </p:txBody>
      </p:sp>
      <p:sp>
        <p:nvSpPr>
          <p:cNvPr id="3" name="Content Placeholder 2">
            <a:extLst>
              <a:ext uri="{FF2B5EF4-FFF2-40B4-BE49-F238E27FC236}">
                <a16:creationId xmlns:a16="http://schemas.microsoft.com/office/drawing/2014/main" id="{5ABAF42D-94AE-411A-30F1-C08D3B2C0819}"/>
              </a:ext>
            </a:extLst>
          </p:cNvPr>
          <p:cNvSpPr>
            <a:spLocks noGrp="1"/>
          </p:cNvSpPr>
          <p:nvPr>
            <p:ph idx="1"/>
          </p:nvPr>
        </p:nvSpPr>
        <p:spPr>
          <a:xfrm>
            <a:off x="3869267" y="864108"/>
            <a:ext cx="3585891" cy="5120640"/>
          </a:xfrm>
        </p:spPr>
        <p:txBody>
          <a:bodyPr>
            <a:normAutofit/>
          </a:bodyPr>
          <a:lstStyle/>
          <a:p>
            <a:r>
              <a:rPr lang="en-IN" sz="1100" b="0" i="0">
                <a:effectLst/>
                <a:cs typeface="Calibri" panose="020F0502020204030204" pitchFamily="34" charset="0"/>
              </a:rPr>
              <a:t>"</a:t>
            </a:r>
            <a:r>
              <a:rPr lang="en-IN" sz="1100" b="0" i="0" err="1">
                <a:effectLst/>
                <a:cs typeface="Calibri" panose="020F0502020204030204" pitchFamily="34" charset="0"/>
              </a:rPr>
              <a:t>Conntrack</a:t>
            </a:r>
            <a:r>
              <a:rPr lang="en-IN" sz="1100" b="0" i="0">
                <a:effectLst/>
                <a:cs typeface="Calibri" panose="020F0502020204030204" pitchFamily="34" charset="0"/>
              </a:rPr>
              <a:t>" is a part of Linux network stack, specifically part of the firewall subsystem. Early firewalls were entirely stateless. They could express only basic logic, like, allow SYN packets to port 80 and 443, and block everything else.</a:t>
            </a:r>
          </a:p>
          <a:p>
            <a:r>
              <a:rPr lang="en-IN" sz="1100" b="0" i="0">
                <a:effectLst/>
                <a:cs typeface="Calibri" panose="020F0502020204030204" pitchFamily="34" charset="0"/>
              </a:rPr>
              <a:t>The stateless design gave some basic network security but is insufficient. There are certain things that can't be expressed in a stateless way. The canonical example is assessment of ACK packets - it's impossible to say if an ACK packet is legitimate or part of a port scanning attempt, without tracking the connection state.</a:t>
            </a:r>
          </a:p>
          <a:p>
            <a:r>
              <a:rPr lang="en-IN" sz="1100" b="0" i="0">
                <a:effectLst/>
                <a:cs typeface="Calibri" panose="020F0502020204030204" pitchFamily="34" charset="0"/>
              </a:rPr>
              <a:t>To fill such gaps all the operating systems implemented connection tracking inside their firewalls. This tracking is usually implemented as a big table, with at least 6 columns: protocol (usually TCP or UDP), source IP, source port, destination IP, destination port and connection state. On Linux this subsystem is called "</a:t>
            </a:r>
            <a:r>
              <a:rPr lang="en-IN" sz="1100" b="0" i="0" err="1">
                <a:effectLst/>
                <a:cs typeface="Calibri" panose="020F0502020204030204" pitchFamily="34" charset="0"/>
              </a:rPr>
              <a:t>conntrack</a:t>
            </a:r>
            <a:r>
              <a:rPr lang="en-IN" sz="1100" b="0" i="0">
                <a:effectLst/>
                <a:cs typeface="Calibri" panose="020F0502020204030204" pitchFamily="34" charset="0"/>
              </a:rPr>
              <a:t>" and is often enabled by default.</a:t>
            </a:r>
          </a:p>
          <a:p>
            <a:pPr lvl="1"/>
            <a:r>
              <a:rPr lang="en-IN" sz="1100" err="1">
                <a:cs typeface="Calibri" panose="020F0502020204030204" pitchFamily="34" charset="0"/>
              </a:rPr>
              <a:t>Sudo</a:t>
            </a:r>
            <a:r>
              <a:rPr lang="en-IN" sz="1100">
                <a:cs typeface="Calibri" panose="020F0502020204030204" pitchFamily="34" charset="0"/>
              </a:rPr>
              <a:t> </a:t>
            </a:r>
            <a:r>
              <a:rPr lang="en-IN" sz="1100" err="1">
                <a:cs typeface="Calibri" panose="020F0502020204030204" pitchFamily="34" charset="0"/>
              </a:rPr>
              <a:t>conntrack</a:t>
            </a:r>
            <a:r>
              <a:rPr lang="en-IN" sz="1100">
                <a:cs typeface="Calibri" panose="020F0502020204030204" pitchFamily="34" charset="0"/>
              </a:rPr>
              <a:t> –L</a:t>
            </a:r>
          </a:p>
          <a:p>
            <a:r>
              <a:rPr lang="en-US" sz="1100">
                <a:cs typeface="Calibri" panose="020F0502020204030204" pitchFamily="34" charset="0"/>
              </a:rPr>
              <a:t>Mangle is a marker that marks a packet for future processing. For instance, you could alter the TTL on the packet or the source IP (as in NAT)</a:t>
            </a:r>
          </a:p>
          <a:p>
            <a:endParaRPr lang="en-IN" sz="1100" b="0" i="0">
              <a:effectLst/>
              <a:cs typeface="Calibri" panose="020F0502020204030204" pitchFamily="34" charset="0"/>
            </a:endParaRPr>
          </a:p>
          <a:p>
            <a:endParaRPr lang="en-US" sz="1100"/>
          </a:p>
        </p:txBody>
      </p:sp>
      <p:pic>
        <p:nvPicPr>
          <p:cNvPr id="4" name="Picture 2" descr="A diagram of a network layer&#10;&#10;Description automatically generated">
            <a:extLst>
              <a:ext uri="{FF2B5EF4-FFF2-40B4-BE49-F238E27FC236}">
                <a16:creationId xmlns:a16="http://schemas.microsoft.com/office/drawing/2014/main" id="{A5084E1B-A9B9-92C3-BC24-F00A5601D1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7695" r="3413" b="2"/>
          <a:stretch/>
        </p:blipFill>
        <p:spPr bwMode="auto">
          <a:xfrm>
            <a:off x="7455158" y="1341120"/>
            <a:ext cx="4279642" cy="3474720"/>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a:extLst>
              <a:ext uri="{FF2B5EF4-FFF2-40B4-BE49-F238E27FC236}">
                <a16:creationId xmlns:a16="http://schemas.microsoft.com/office/drawing/2014/main" id="{ADC051D5-1B83-7C26-424A-EEF4E4CDCEE0}"/>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a:t>Cisco Confidential 2024</a:t>
            </a:r>
          </a:p>
        </p:txBody>
      </p:sp>
      <p:sp>
        <p:nvSpPr>
          <p:cNvPr id="6" name="Slide Number Placeholder 5">
            <a:extLst>
              <a:ext uri="{FF2B5EF4-FFF2-40B4-BE49-F238E27FC236}">
                <a16:creationId xmlns:a16="http://schemas.microsoft.com/office/drawing/2014/main" id="{CE85E34C-C97A-D457-785F-A315C7BE2450}"/>
              </a:ext>
            </a:extLst>
          </p:cNvPr>
          <p:cNvSpPr>
            <a:spLocks noGrp="1"/>
          </p:cNvSpPr>
          <p:nvPr>
            <p:ph type="sldNum" sz="quarter" idx="12"/>
          </p:nvPr>
        </p:nvSpPr>
        <p:spPr>
          <a:xfrm>
            <a:off x="10634135" y="6356350"/>
            <a:ext cx="1530927" cy="365125"/>
          </a:xfrm>
        </p:spPr>
        <p:txBody>
          <a:bodyPr>
            <a:normAutofit/>
          </a:bodyPr>
          <a:lstStyle/>
          <a:p>
            <a:pPr>
              <a:spcAft>
                <a:spcPts val="600"/>
              </a:spcAft>
            </a:pPr>
            <a:fld id="{F58011F5-2113-FD44-9478-BB044CC514B6}" type="slidenum">
              <a:rPr lang="en-US" smtClean="0"/>
              <a:pPr>
                <a:spcAft>
                  <a:spcPts val="600"/>
                </a:spcAft>
              </a:pPr>
              <a:t>42</a:t>
            </a:fld>
            <a:endParaRPr lang="en-US"/>
          </a:p>
        </p:txBody>
      </p:sp>
    </p:spTree>
    <p:extLst>
      <p:ext uri="{BB962C8B-B14F-4D97-AF65-F5344CB8AC3E}">
        <p14:creationId xmlns:p14="http://schemas.microsoft.com/office/powerpoint/2010/main" val="120452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D9D95-9A74-1029-3462-5ABC76054D83}"/>
              </a:ext>
            </a:extLst>
          </p:cNvPr>
          <p:cNvSpPr>
            <a:spLocks noGrp="1"/>
          </p:cNvSpPr>
          <p:nvPr>
            <p:ph type="title"/>
          </p:nvPr>
        </p:nvSpPr>
        <p:spPr>
          <a:xfrm>
            <a:off x="252919" y="1123837"/>
            <a:ext cx="2947482" cy="4601183"/>
          </a:xfrm>
        </p:spPr>
        <p:txBody>
          <a:bodyPr>
            <a:normAutofit/>
          </a:bodyPr>
          <a:lstStyle/>
          <a:p>
            <a:r>
              <a:rPr lang="en-US" err="1"/>
              <a:t>Kube</a:t>
            </a:r>
            <a:r>
              <a:rPr lang="en-US"/>
              <a:t>-proxy in </a:t>
            </a:r>
            <a:r>
              <a:rPr lang="en-US" err="1"/>
              <a:t>kubernetes</a:t>
            </a:r>
            <a:endParaRPr lang="en-US"/>
          </a:p>
        </p:txBody>
      </p:sp>
      <p:sp>
        <p:nvSpPr>
          <p:cNvPr id="3" name="Content Placeholder 2">
            <a:extLst>
              <a:ext uri="{FF2B5EF4-FFF2-40B4-BE49-F238E27FC236}">
                <a16:creationId xmlns:a16="http://schemas.microsoft.com/office/drawing/2014/main" id="{6519E4DB-3FB4-7076-8E79-2BAD16175E0C}"/>
              </a:ext>
            </a:extLst>
          </p:cNvPr>
          <p:cNvSpPr>
            <a:spLocks noGrp="1"/>
          </p:cNvSpPr>
          <p:nvPr>
            <p:ph idx="1"/>
          </p:nvPr>
        </p:nvSpPr>
        <p:spPr>
          <a:xfrm>
            <a:off x="3593254" y="792480"/>
            <a:ext cx="4218093" cy="5563870"/>
          </a:xfrm>
        </p:spPr>
        <p:txBody>
          <a:bodyPr>
            <a:normAutofit fontScale="85000" lnSpcReduction="20000"/>
          </a:bodyPr>
          <a:lstStyle/>
          <a:p>
            <a:r>
              <a:rPr lang="en-IN" sz="1400" b="0" i="0" err="1">
                <a:effectLst/>
                <a:cs typeface="Calibri" panose="020F0502020204030204" pitchFamily="34" charset="0"/>
              </a:rPr>
              <a:t>Kube</a:t>
            </a:r>
            <a:r>
              <a:rPr lang="en-IN" sz="1400" b="0" i="0">
                <a:effectLst/>
                <a:cs typeface="Calibri" panose="020F0502020204030204" pitchFamily="34" charset="0"/>
              </a:rPr>
              <a:t>-proxy is installed on each node and ensures network traffic flows from services to the appropriate pods. When a new service or endpoint is created, it abstracts the underlying pod IPs, allowing other services to communicate with it using the service’s virtual IP address.</a:t>
            </a:r>
          </a:p>
          <a:p>
            <a:r>
              <a:rPr lang="en-IN" sz="1400" b="0" i="0" err="1">
                <a:effectLst/>
                <a:cs typeface="Calibri" panose="020F0502020204030204" pitchFamily="34" charset="0"/>
              </a:rPr>
              <a:t>kube</a:t>
            </a:r>
            <a:r>
              <a:rPr lang="en-IN" sz="1400" b="0" i="0">
                <a:effectLst/>
                <a:cs typeface="Calibri" panose="020F0502020204030204" pitchFamily="34" charset="0"/>
              </a:rPr>
              <a:t>-proxy acts as a network proxy. It manages network rules necessary for routing traffic, including Network Address Translation (NAT) when required, to ensure packets reach their intended destinations. For services with multiple pods for high availability or scalability, </a:t>
            </a:r>
            <a:r>
              <a:rPr lang="en-IN" sz="1400" b="0" i="0" err="1">
                <a:effectLst/>
                <a:cs typeface="Calibri" panose="020F0502020204030204" pitchFamily="34" charset="0"/>
              </a:rPr>
              <a:t>kube</a:t>
            </a:r>
            <a:r>
              <a:rPr lang="en-IN" sz="1400" b="0" i="0">
                <a:effectLst/>
                <a:cs typeface="Calibri" panose="020F0502020204030204" pitchFamily="34" charset="0"/>
              </a:rPr>
              <a:t>-proxy acts as the load balancer. It distributes incoming traffic among the pods to ensure balanced workloads and efficient resource utilization. </a:t>
            </a:r>
          </a:p>
          <a:p>
            <a:r>
              <a:rPr lang="en-IN" sz="1400" b="0" i="0">
                <a:effectLst/>
                <a:cs typeface="Calibri" panose="020F0502020204030204" pitchFamily="34" charset="0"/>
              </a:rPr>
              <a:t>Iptables was built as a packet filter and firewall tool within the Linux kernel. It analyses, modifies, and filters network packets on a set of user-defined rules based on IP addresses or port-based rules (TCP/UDP). </a:t>
            </a:r>
          </a:p>
          <a:p>
            <a:r>
              <a:rPr lang="en-IN" sz="1400" b="0" i="0">
                <a:effectLst/>
                <a:cs typeface="Calibri" panose="020F0502020204030204" pitchFamily="34" charset="0"/>
              </a:rPr>
              <a:t>Iptables rules are organized into iptables </a:t>
            </a:r>
            <a:r>
              <a:rPr lang="en-IN" sz="1400" b="0" i="1">
                <a:effectLst/>
                <a:cs typeface="Calibri" panose="020F0502020204030204" pitchFamily="34" charset="0"/>
              </a:rPr>
              <a:t>tables</a:t>
            </a:r>
            <a:r>
              <a:rPr lang="en-IN" sz="1400" b="0" i="0">
                <a:effectLst/>
                <a:cs typeface="Calibri" panose="020F0502020204030204" pitchFamily="34" charset="0"/>
              </a:rPr>
              <a:t> and iptables </a:t>
            </a:r>
            <a:r>
              <a:rPr lang="en-IN" sz="1400" b="0" i="1">
                <a:effectLst/>
                <a:cs typeface="Calibri" panose="020F0502020204030204" pitchFamily="34" charset="0"/>
              </a:rPr>
              <a:t>chains</a:t>
            </a:r>
            <a:r>
              <a:rPr lang="en-IN" sz="1400" b="0" i="0">
                <a:effectLst/>
                <a:cs typeface="Calibri" panose="020F0502020204030204" pitchFamily="34" charset="0"/>
              </a:rPr>
              <a:t>. An iptables </a:t>
            </a:r>
            <a:r>
              <a:rPr lang="en-IN" sz="1400" b="0" i="1">
                <a:effectLst/>
                <a:cs typeface="Calibri" panose="020F0502020204030204" pitchFamily="34" charset="0"/>
              </a:rPr>
              <a:t>chain</a:t>
            </a:r>
            <a:r>
              <a:rPr lang="en-IN" sz="1400" b="0" i="0">
                <a:effectLst/>
                <a:cs typeface="Calibri" panose="020F0502020204030204" pitchFamily="34" charset="0"/>
              </a:rPr>
              <a:t> is the ordered list of rules that is evaluated sequentially when a packet traverses the chain. An iptables </a:t>
            </a:r>
            <a:r>
              <a:rPr lang="en-IN" sz="1400" b="0" i="1">
                <a:effectLst/>
                <a:cs typeface="Calibri" panose="020F0502020204030204" pitchFamily="34" charset="0"/>
              </a:rPr>
              <a:t>table</a:t>
            </a:r>
            <a:r>
              <a:rPr lang="en-IN" sz="1400" b="0" i="0">
                <a:effectLst/>
                <a:cs typeface="Calibri" panose="020F0502020204030204" pitchFamily="34" charset="0"/>
              </a:rPr>
              <a:t> is a way to group together chains of rules, iptables has five tables covering Filter, NAT, Mangle, Raw, and Security. </a:t>
            </a:r>
            <a:endParaRPr lang="en-IN" sz="1400">
              <a:cs typeface="Calibri" panose="020F0502020204030204" pitchFamily="34" charset="0"/>
            </a:endParaRPr>
          </a:p>
          <a:p>
            <a:r>
              <a:rPr lang="en-IN" sz="1400" b="0" i="0" err="1">
                <a:effectLst/>
                <a:cs typeface="Calibri" panose="020F0502020204030204" pitchFamily="34" charset="0"/>
              </a:rPr>
              <a:t>Kube</a:t>
            </a:r>
            <a:r>
              <a:rPr lang="en-IN" sz="1400" b="0" i="0">
                <a:effectLst/>
                <a:cs typeface="Calibri" panose="020F0502020204030204" pitchFamily="34" charset="0"/>
              </a:rPr>
              <a:t>-proxy has 4 modes of execution:</a:t>
            </a:r>
          </a:p>
          <a:p>
            <a:pPr lvl="1"/>
            <a:r>
              <a:rPr lang="en-IN" sz="1400" b="0" i="0">
                <a:effectLst/>
                <a:cs typeface="Calibri" panose="020F0502020204030204" pitchFamily="34" charset="0"/>
              </a:rPr>
              <a:t>Iptables: configure packet forwarding rules using iptables</a:t>
            </a:r>
          </a:p>
          <a:p>
            <a:pPr lvl="1"/>
            <a:r>
              <a:rPr lang="en-IN" sz="1400" b="0" i="0" err="1">
                <a:effectLst/>
                <a:cs typeface="Calibri" panose="020F0502020204030204" pitchFamily="34" charset="0"/>
              </a:rPr>
              <a:t>Ipvs</a:t>
            </a:r>
            <a:r>
              <a:rPr lang="en-IN" sz="1400" b="0" i="0">
                <a:effectLst/>
                <a:cs typeface="Calibri" panose="020F0502020204030204" pitchFamily="34" charset="0"/>
              </a:rPr>
              <a:t>: redirect traffic using </a:t>
            </a:r>
            <a:r>
              <a:rPr lang="en-IN" sz="1400" b="0" i="0" err="1">
                <a:effectLst/>
                <a:cs typeface="Calibri" panose="020F0502020204030204" pitchFamily="34" charset="0"/>
              </a:rPr>
              <a:t>ip</a:t>
            </a:r>
            <a:r>
              <a:rPr lang="en-IN" sz="1400" b="0" i="0">
                <a:effectLst/>
                <a:cs typeface="Calibri" panose="020F0502020204030204" pitchFamily="34" charset="0"/>
              </a:rPr>
              <a:t> virtual server(</a:t>
            </a:r>
            <a:r>
              <a:rPr lang="en-IN" sz="1400" b="0" i="0" err="1">
                <a:effectLst/>
                <a:cs typeface="Calibri" panose="020F0502020204030204" pitchFamily="34" charset="0"/>
              </a:rPr>
              <a:t>ipvs</a:t>
            </a:r>
            <a:r>
              <a:rPr lang="en-IN" sz="1400" b="0" i="0">
                <a:effectLst/>
                <a:cs typeface="Calibri" panose="020F0502020204030204" pitchFamily="34" charset="0"/>
              </a:rPr>
              <a:t>) and iptables </a:t>
            </a:r>
            <a:r>
              <a:rPr lang="en-IN" sz="1400" b="0" i="0" err="1">
                <a:effectLst/>
                <a:cs typeface="Calibri" panose="020F0502020204030204" pitchFamily="34" charset="0"/>
              </a:rPr>
              <a:t>apis</a:t>
            </a:r>
            <a:r>
              <a:rPr lang="en-IN" sz="1400" b="0" i="0">
                <a:effectLst/>
                <a:cs typeface="Calibri" panose="020F0502020204030204" pitchFamily="34" charset="0"/>
              </a:rPr>
              <a:t>.</a:t>
            </a:r>
            <a:endParaRPr lang="en-IN" sz="1400">
              <a:cs typeface="Calibri" panose="020F0502020204030204" pitchFamily="34" charset="0"/>
            </a:endParaRPr>
          </a:p>
          <a:p>
            <a:pPr lvl="1"/>
            <a:r>
              <a:rPr lang="en-IN" sz="1400" b="0" i="0" err="1">
                <a:effectLst/>
                <a:cs typeface="Calibri" panose="020F0502020204030204" pitchFamily="34" charset="0"/>
              </a:rPr>
              <a:t>Kernelspace</a:t>
            </a:r>
            <a:r>
              <a:rPr lang="en-IN" sz="1400">
                <a:cs typeface="Calibri" panose="020F0502020204030204" pitchFamily="34" charset="0"/>
              </a:rPr>
              <a:t>: program rules in windows kernel (specific to windows OS only)</a:t>
            </a:r>
          </a:p>
          <a:p>
            <a:pPr lvl="1"/>
            <a:r>
              <a:rPr lang="en-IN" sz="1400" err="1">
                <a:cs typeface="Calibri" panose="020F0502020204030204" pitchFamily="34" charset="0"/>
              </a:rPr>
              <a:t>Nftables</a:t>
            </a:r>
            <a:r>
              <a:rPr lang="en-IN" sz="1400">
                <a:cs typeface="Calibri" panose="020F0502020204030204" pitchFamily="34" charset="0"/>
              </a:rPr>
              <a:t>: alternative to iptables, more convenient to use like using lookup tables instead of linear chain processing</a:t>
            </a:r>
            <a:endParaRPr lang="en-IN" sz="1400" b="0" i="0">
              <a:effectLst/>
              <a:cs typeface="Calibri" panose="020F0502020204030204" pitchFamily="34" charset="0"/>
            </a:endParaRPr>
          </a:p>
          <a:p>
            <a:endParaRPr lang="en-IN" sz="1300" b="0" i="0">
              <a:effectLst/>
              <a:cs typeface="Calibri" panose="020F0502020204030204" pitchFamily="34" charset="0"/>
            </a:endParaRPr>
          </a:p>
          <a:p>
            <a:endParaRPr lang="en-US" sz="900">
              <a:latin typeface="Calibri" panose="020F0502020204030204" pitchFamily="34" charset="0"/>
              <a:cs typeface="Calibri" panose="020F0502020204030204" pitchFamily="34" charset="0"/>
            </a:endParaRPr>
          </a:p>
        </p:txBody>
      </p:sp>
      <p:pic>
        <p:nvPicPr>
          <p:cNvPr id="5" name="Picture 4" descr="A diagram of a cloud&#10;&#10;Description automatically generated">
            <a:extLst>
              <a:ext uri="{FF2B5EF4-FFF2-40B4-BE49-F238E27FC236}">
                <a16:creationId xmlns:a16="http://schemas.microsoft.com/office/drawing/2014/main" id="{9CBAA92D-E6C2-843F-3EC0-06658978CABC}"/>
              </a:ext>
            </a:extLst>
          </p:cNvPr>
          <p:cNvPicPr>
            <a:picLocks noChangeAspect="1"/>
          </p:cNvPicPr>
          <p:nvPr/>
        </p:nvPicPr>
        <p:blipFill>
          <a:blip r:embed="rId3"/>
          <a:stretch>
            <a:fillRect/>
          </a:stretch>
        </p:blipFill>
        <p:spPr>
          <a:xfrm>
            <a:off x="8204200" y="2442820"/>
            <a:ext cx="3474720" cy="1963216"/>
          </a:xfrm>
          <a:prstGeom prst="rect">
            <a:avLst/>
          </a:prstGeom>
        </p:spPr>
      </p:pic>
      <p:sp>
        <p:nvSpPr>
          <p:cNvPr id="4" name="Footer Placeholder 3">
            <a:extLst>
              <a:ext uri="{FF2B5EF4-FFF2-40B4-BE49-F238E27FC236}">
                <a16:creationId xmlns:a16="http://schemas.microsoft.com/office/drawing/2014/main" id="{A6A7019A-0C0A-AC43-CC74-C61124EDD64F}"/>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a:t>Cisco Confidential 2024</a:t>
            </a:r>
          </a:p>
        </p:txBody>
      </p:sp>
      <p:sp>
        <p:nvSpPr>
          <p:cNvPr id="6" name="Slide Number Placeholder 5">
            <a:extLst>
              <a:ext uri="{FF2B5EF4-FFF2-40B4-BE49-F238E27FC236}">
                <a16:creationId xmlns:a16="http://schemas.microsoft.com/office/drawing/2014/main" id="{84B565C2-633C-F581-5C24-912E297E0A3E}"/>
              </a:ext>
            </a:extLst>
          </p:cNvPr>
          <p:cNvSpPr>
            <a:spLocks noGrp="1"/>
          </p:cNvSpPr>
          <p:nvPr>
            <p:ph type="sldNum" sz="quarter" idx="12"/>
          </p:nvPr>
        </p:nvSpPr>
        <p:spPr>
          <a:xfrm>
            <a:off x="10634135" y="6356350"/>
            <a:ext cx="1530927" cy="365125"/>
          </a:xfrm>
        </p:spPr>
        <p:txBody>
          <a:bodyPr>
            <a:normAutofit/>
          </a:bodyPr>
          <a:lstStyle/>
          <a:p>
            <a:pPr>
              <a:spcAft>
                <a:spcPts val="600"/>
              </a:spcAft>
            </a:pPr>
            <a:fld id="{F58011F5-2113-FD44-9478-BB044CC514B6}" type="slidenum">
              <a:rPr lang="en-US" smtClean="0"/>
              <a:pPr>
                <a:spcAft>
                  <a:spcPts val="600"/>
                </a:spcAft>
              </a:pPr>
              <a:t>43</a:t>
            </a:fld>
            <a:endParaRPr lang="en-US"/>
          </a:p>
        </p:txBody>
      </p:sp>
    </p:spTree>
    <p:extLst>
      <p:ext uri="{BB962C8B-B14F-4D97-AF65-F5344CB8AC3E}">
        <p14:creationId xmlns:p14="http://schemas.microsoft.com/office/powerpoint/2010/main" val="2114732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38D504-EE46-EAFF-41CA-A0C8E0E0FF43}"/>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1" name="Rectangle 10">
            <a:extLst>
              <a:ext uri="{FF2B5EF4-FFF2-40B4-BE49-F238E27FC236}">
                <a16:creationId xmlns:a16="http://schemas.microsoft.com/office/drawing/2014/main" id="{5BDAAE7A-177F-4691-8F07-36CBBA6113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9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D7A56E-0BA4-72D6-EB04-C4CE9197C089}"/>
              </a:ext>
            </a:extLst>
          </p:cNvPr>
          <p:cNvSpPr>
            <a:spLocks noGrp="1"/>
          </p:cNvSpPr>
          <p:nvPr>
            <p:ph type="title"/>
          </p:nvPr>
        </p:nvSpPr>
        <p:spPr>
          <a:xfrm>
            <a:off x="1608667" y="762000"/>
            <a:ext cx="7462083" cy="5334000"/>
          </a:xfrm>
        </p:spPr>
        <p:txBody>
          <a:bodyPr vert="horz" lIns="91440" tIns="45720" rIns="91440" bIns="45720" rtlCol="0" anchor="b">
            <a:normAutofit/>
          </a:bodyPr>
          <a:lstStyle/>
          <a:p>
            <a:r>
              <a:rPr lang="en-US" sz="7200" spc="-100">
                <a:solidFill>
                  <a:schemeClr val="accent1"/>
                </a:solidFill>
              </a:rPr>
              <a:t>Packet routing in container environments with Cilium</a:t>
            </a:r>
          </a:p>
        </p:txBody>
      </p:sp>
      <p:sp>
        <p:nvSpPr>
          <p:cNvPr id="13" name="Rectangle 12">
            <a:extLst>
              <a:ext uri="{FF2B5EF4-FFF2-40B4-BE49-F238E27FC236}">
                <a16:creationId xmlns:a16="http://schemas.microsoft.com/office/drawing/2014/main" id="{5BF82D1D-28BC-4216-A1EA-F7D9C6D1A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8693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60A1DC48-C242-4442-822C-570436B80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85778" y="767825"/>
            <a:ext cx="508012"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01D60B40-F19A-CF01-6113-84A12A3E72AF}"/>
              </a:ext>
            </a:extLst>
          </p:cNvPr>
          <p:cNvSpPr>
            <a:spLocks noGrp="1"/>
          </p:cNvSpPr>
          <p:nvPr>
            <p:ph type="ftr" sz="quarter" idx="11"/>
          </p:nvPr>
        </p:nvSpPr>
        <p:spPr/>
        <p:txBody>
          <a:bodyPr/>
          <a:lstStyle/>
          <a:p>
            <a:r>
              <a:rPr lang="en-US"/>
              <a:t>Cisco Confidential 2024</a:t>
            </a:r>
          </a:p>
        </p:txBody>
      </p:sp>
      <p:sp>
        <p:nvSpPr>
          <p:cNvPr id="4" name="Slide Number Placeholder 3">
            <a:extLst>
              <a:ext uri="{FF2B5EF4-FFF2-40B4-BE49-F238E27FC236}">
                <a16:creationId xmlns:a16="http://schemas.microsoft.com/office/drawing/2014/main" id="{666DC5A4-DEEB-FE8C-D0D1-599F06CFAE3F}"/>
              </a:ext>
            </a:extLst>
          </p:cNvPr>
          <p:cNvSpPr>
            <a:spLocks noGrp="1"/>
          </p:cNvSpPr>
          <p:nvPr>
            <p:ph type="sldNum" sz="quarter" idx="12"/>
          </p:nvPr>
        </p:nvSpPr>
        <p:spPr/>
        <p:txBody>
          <a:bodyPr/>
          <a:lstStyle/>
          <a:p>
            <a:fld id="{F58011F5-2113-FD44-9478-BB044CC514B6}" type="slidenum">
              <a:rPr lang="en-US" smtClean="0"/>
              <a:t>44</a:t>
            </a:fld>
            <a:endParaRPr lang="en-US"/>
          </a:p>
        </p:txBody>
      </p:sp>
    </p:spTree>
    <p:extLst>
      <p:ext uri="{BB962C8B-B14F-4D97-AF65-F5344CB8AC3E}">
        <p14:creationId xmlns:p14="http://schemas.microsoft.com/office/powerpoint/2010/main" val="571356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DC970-28BB-1CCC-6403-11D18110C501}"/>
              </a:ext>
            </a:extLst>
          </p:cNvPr>
          <p:cNvSpPr>
            <a:spLocks noGrp="1"/>
          </p:cNvSpPr>
          <p:nvPr>
            <p:ph type="title"/>
          </p:nvPr>
        </p:nvSpPr>
        <p:spPr>
          <a:xfrm>
            <a:off x="252919" y="1123837"/>
            <a:ext cx="2947482" cy="1053675"/>
          </a:xfrm>
        </p:spPr>
        <p:txBody>
          <a:bodyPr anchor="b">
            <a:normAutofit/>
          </a:bodyPr>
          <a:lstStyle/>
          <a:p>
            <a:r>
              <a:rPr lang="en-US" sz="2400"/>
              <a:t>Replace iptables and kube-proxy with eBPF</a:t>
            </a:r>
          </a:p>
        </p:txBody>
      </p:sp>
      <p:sp>
        <p:nvSpPr>
          <p:cNvPr id="3" name="Content Placeholder 2">
            <a:extLst>
              <a:ext uri="{FF2B5EF4-FFF2-40B4-BE49-F238E27FC236}">
                <a16:creationId xmlns:a16="http://schemas.microsoft.com/office/drawing/2014/main" id="{8EB5ED97-31A1-26CA-74AB-3CEC75DB4305}"/>
              </a:ext>
            </a:extLst>
          </p:cNvPr>
          <p:cNvSpPr>
            <a:spLocks noGrp="1"/>
          </p:cNvSpPr>
          <p:nvPr>
            <p:ph idx="1"/>
          </p:nvPr>
        </p:nvSpPr>
        <p:spPr>
          <a:xfrm>
            <a:off x="252920" y="2177512"/>
            <a:ext cx="2947482" cy="3728766"/>
          </a:xfrm>
        </p:spPr>
        <p:txBody>
          <a:bodyPr anchor="t">
            <a:normAutofit/>
          </a:bodyPr>
          <a:lstStyle/>
          <a:p>
            <a:r>
              <a:rPr lang="en-IN" sz="1600" b="0" i="0">
                <a:solidFill>
                  <a:schemeClr val="bg1"/>
                </a:solidFill>
                <a:effectLst/>
                <a:latin typeface="Calibri" panose="020F0502020204030204" pitchFamily="34" charset="0"/>
                <a:cs typeface="Calibri" panose="020F0502020204030204" pitchFamily="34" charset="0"/>
              </a:rPr>
              <a:t>The Cilium dataplane offers a </a:t>
            </a:r>
            <a:r>
              <a:rPr lang="en-IN" sz="1600">
                <a:solidFill>
                  <a:schemeClr val="bg1"/>
                </a:solidFill>
                <a:latin typeface="Calibri" panose="020F0502020204030204" pitchFamily="34" charset="0"/>
                <a:cs typeface="Calibri" panose="020F0502020204030204" pitchFamily="34" charset="0"/>
              </a:rPr>
              <a:t>replacement of kube-proxy,</a:t>
            </a:r>
            <a:r>
              <a:rPr lang="en-IN" sz="1600" b="0" i="0">
                <a:solidFill>
                  <a:schemeClr val="bg1"/>
                </a:solidFill>
                <a:effectLst/>
                <a:latin typeface="Calibri" panose="020F0502020204030204" pitchFamily="34" charset="0"/>
                <a:cs typeface="Calibri" panose="020F0502020204030204" pitchFamily="34" charset="0"/>
              </a:rPr>
              <a:t> making it easy to transition from iptables to eBPF programs. Cilium installs eBPF and XDP (eXpress Data Path) programs on each Kubernetes node, bypassing the overhead from iptables. This approach minimizes overhead and context-switching requirements, allowing for efficient packet processing that leads to the lower latency and CPU overhead. </a:t>
            </a:r>
          </a:p>
          <a:p>
            <a:endParaRPr lang="en-US" sz="1600">
              <a:solidFill>
                <a:schemeClr val="bg1"/>
              </a:solidFill>
            </a:endParaRPr>
          </a:p>
        </p:txBody>
      </p:sp>
      <p:pic>
        <p:nvPicPr>
          <p:cNvPr id="45" name="Content Placeholder 4" descr="A screenshot of a computer&#10;&#10;Description automatically generated">
            <a:extLst>
              <a:ext uri="{FF2B5EF4-FFF2-40B4-BE49-F238E27FC236}">
                <a16:creationId xmlns:a16="http://schemas.microsoft.com/office/drawing/2014/main" id="{F5AF9314-814F-7011-8D14-F23152949CCA}"/>
              </a:ext>
            </a:extLst>
          </p:cNvPr>
          <p:cNvPicPr>
            <a:picLocks noChangeAspect="1"/>
          </p:cNvPicPr>
          <p:nvPr/>
        </p:nvPicPr>
        <p:blipFill>
          <a:blip r:embed="rId3"/>
          <a:stretch>
            <a:fillRect/>
          </a:stretch>
        </p:blipFill>
        <p:spPr>
          <a:xfrm>
            <a:off x="3778897" y="1024992"/>
            <a:ext cx="7772401" cy="4780026"/>
          </a:xfrm>
          <a:prstGeom prst="rect">
            <a:avLst/>
          </a:prstGeom>
        </p:spPr>
      </p:pic>
      <p:sp>
        <p:nvSpPr>
          <p:cNvPr id="4" name="Footer Placeholder 3">
            <a:extLst>
              <a:ext uri="{FF2B5EF4-FFF2-40B4-BE49-F238E27FC236}">
                <a16:creationId xmlns:a16="http://schemas.microsoft.com/office/drawing/2014/main" id="{C50735FB-9040-8462-D525-536FB4F679C0}"/>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a:t>Cisco Confidential 2024</a:t>
            </a:r>
          </a:p>
        </p:txBody>
      </p:sp>
      <p:sp>
        <p:nvSpPr>
          <p:cNvPr id="5" name="Slide Number Placeholder 4">
            <a:extLst>
              <a:ext uri="{FF2B5EF4-FFF2-40B4-BE49-F238E27FC236}">
                <a16:creationId xmlns:a16="http://schemas.microsoft.com/office/drawing/2014/main" id="{11750CA0-0F0B-F272-CB8C-CA6F6EFDD836}"/>
              </a:ext>
            </a:extLst>
          </p:cNvPr>
          <p:cNvSpPr>
            <a:spLocks noGrp="1"/>
          </p:cNvSpPr>
          <p:nvPr>
            <p:ph type="sldNum" sz="quarter" idx="12"/>
          </p:nvPr>
        </p:nvSpPr>
        <p:spPr>
          <a:xfrm>
            <a:off x="10634135" y="6356350"/>
            <a:ext cx="1530927" cy="365125"/>
          </a:xfrm>
        </p:spPr>
        <p:txBody>
          <a:bodyPr>
            <a:normAutofit/>
          </a:bodyPr>
          <a:lstStyle/>
          <a:p>
            <a:pPr>
              <a:spcAft>
                <a:spcPts val="600"/>
              </a:spcAft>
            </a:pPr>
            <a:fld id="{F58011F5-2113-FD44-9478-BB044CC514B6}" type="slidenum">
              <a:rPr lang="en-US" smtClean="0"/>
              <a:pPr>
                <a:spcAft>
                  <a:spcPts val="600"/>
                </a:spcAft>
              </a:pPr>
              <a:t>45</a:t>
            </a:fld>
            <a:endParaRPr lang="en-US"/>
          </a:p>
        </p:txBody>
      </p:sp>
    </p:spTree>
    <p:extLst>
      <p:ext uri="{BB962C8B-B14F-4D97-AF65-F5344CB8AC3E}">
        <p14:creationId xmlns:p14="http://schemas.microsoft.com/office/powerpoint/2010/main" val="36136806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7E8CD-13F4-6348-B901-459BAFF9DCF0}"/>
              </a:ext>
            </a:extLst>
          </p:cNvPr>
          <p:cNvSpPr>
            <a:spLocks noGrp="1"/>
          </p:cNvSpPr>
          <p:nvPr>
            <p:ph type="title"/>
          </p:nvPr>
        </p:nvSpPr>
        <p:spPr>
          <a:xfrm>
            <a:off x="188654" y="3152777"/>
            <a:ext cx="2947482" cy="530374"/>
          </a:xfrm>
        </p:spPr>
        <p:txBody>
          <a:bodyPr vert="horz" lIns="91440" tIns="45720" rIns="91440" bIns="45720" rtlCol="0" anchor="b">
            <a:normAutofit/>
          </a:bodyPr>
          <a:lstStyle/>
          <a:p>
            <a:r>
              <a:rPr lang="en-US" sz="2400"/>
              <a:t>Use cases of Cilium</a:t>
            </a:r>
          </a:p>
        </p:txBody>
      </p:sp>
      <p:pic>
        <p:nvPicPr>
          <p:cNvPr id="5" name="Content Placeholder 4" descr="A screenshot of a computer&#10;&#10;Description automatically generated">
            <a:extLst>
              <a:ext uri="{FF2B5EF4-FFF2-40B4-BE49-F238E27FC236}">
                <a16:creationId xmlns:a16="http://schemas.microsoft.com/office/drawing/2014/main" id="{4B8E3D2B-1005-39D1-53BA-7A60F4494C45}"/>
              </a:ext>
            </a:extLst>
          </p:cNvPr>
          <p:cNvPicPr>
            <a:picLocks noGrp="1" noChangeAspect="1"/>
          </p:cNvPicPr>
          <p:nvPr>
            <p:ph idx="1"/>
          </p:nvPr>
        </p:nvPicPr>
        <p:blipFill>
          <a:blip r:embed="rId3"/>
          <a:stretch>
            <a:fillRect/>
          </a:stretch>
        </p:blipFill>
        <p:spPr>
          <a:xfrm>
            <a:off x="3778897" y="1423327"/>
            <a:ext cx="7772401" cy="3983356"/>
          </a:xfrm>
          <a:prstGeom prst="rect">
            <a:avLst/>
          </a:prstGeom>
        </p:spPr>
      </p:pic>
      <p:sp>
        <p:nvSpPr>
          <p:cNvPr id="3" name="Footer Placeholder 2">
            <a:extLst>
              <a:ext uri="{FF2B5EF4-FFF2-40B4-BE49-F238E27FC236}">
                <a16:creationId xmlns:a16="http://schemas.microsoft.com/office/drawing/2014/main" id="{98BD774E-1AAC-AE43-D58A-4EB833AC518E}"/>
              </a:ext>
            </a:extLst>
          </p:cNvPr>
          <p:cNvSpPr>
            <a:spLocks noGrp="1"/>
          </p:cNvSpPr>
          <p:nvPr>
            <p:ph type="ftr" sz="quarter" idx="11"/>
          </p:nvPr>
        </p:nvSpPr>
        <p:spPr>
          <a:xfrm>
            <a:off x="3869268" y="6356350"/>
            <a:ext cx="5911517" cy="365125"/>
          </a:xfrm>
        </p:spPr>
        <p:txBody>
          <a:bodyPr vert="horz" lIns="91440" tIns="45720" rIns="91440" bIns="45720" rtlCol="0" anchor="ctr">
            <a:normAutofit/>
          </a:bodyPr>
          <a:lstStyle/>
          <a:p>
            <a:pPr>
              <a:spcAft>
                <a:spcPts val="600"/>
              </a:spcAft>
            </a:pPr>
            <a:r>
              <a:rPr lang="en-US" kern="1200">
                <a:solidFill>
                  <a:schemeClr val="tx1">
                    <a:lumMod val="50000"/>
                    <a:lumOff val="50000"/>
                  </a:schemeClr>
                </a:solidFill>
                <a:latin typeface="+mn-lt"/>
                <a:ea typeface="+mn-ea"/>
                <a:cs typeface="+mn-cs"/>
              </a:rPr>
              <a:t>Cisco Confidential 2024</a:t>
            </a:r>
          </a:p>
        </p:txBody>
      </p:sp>
      <p:sp>
        <p:nvSpPr>
          <p:cNvPr id="4" name="Slide Number Placeholder 3">
            <a:extLst>
              <a:ext uri="{FF2B5EF4-FFF2-40B4-BE49-F238E27FC236}">
                <a16:creationId xmlns:a16="http://schemas.microsoft.com/office/drawing/2014/main" id="{4E253454-32FD-3858-D930-A45D5801C987}"/>
              </a:ext>
            </a:extLst>
          </p:cNvPr>
          <p:cNvSpPr>
            <a:spLocks noGrp="1"/>
          </p:cNvSpPr>
          <p:nvPr>
            <p:ph type="sldNum" sz="quarter" idx="12"/>
          </p:nvPr>
        </p:nvSpPr>
        <p:spPr>
          <a:xfrm>
            <a:off x="10634135" y="6356350"/>
            <a:ext cx="1530927" cy="365125"/>
          </a:xfrm>
        </p:spPr>
        <p:txBody>
          <a:bodyPr vert="horz" lIns="91440" tIns="45720" rIns="91440" bIns="45720" rtlCol="0" anchor="ctr">
            <a:normAutofit/>
          </a:bodyPr>
          <a:lstStyle/>
          <a:p>
            <a:pPr>
              <a:spcAft>
                <a:spcPts val="600"/>
              </a:spcAft>
            </a:pPr>
            <a:fld id="{F58011F5-2113-FD44-9478-BB044CC514B6}" type="slidenum">
              <a:rPr lang="en-US" smtClean="0"/>
              <a:pPr>
                <a:spcAft>
                  <a:spcPts val="600"/>
                </a:spcAft>
              </a:pPr>
              <a:t>46</a:t>
            </a:fld>
            <a:endParaRPr lang="en-US"/>
          </a:p>
        </p:txBody>
      </p:sp>
    </p:spTree>
    <p:extLst>
      <p:ext uri="{BB962C8B-B14F-4D97-AF65-F5344CB8AC3E}">
        <p14:creationId xmlns:p14="http://schemas.microsoft.com/office/powerpoint/2010/main" val="374915901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AFCED-7B1F-2E7C-9AED-51CCB046BD96}"/>
              </a:ext>
            </a:extLst>
          </p:cNvPr>
          <p:cNvSpPr>
            <a:spLocks noGrp="1"/>
          </p:cNvSpPr>
          <p:nvPr>
            <p:ph type="title"/>
          </p:nvPr>
        </p:nvSpPr>
        <p:spPr/>
        <p:txBody>
          <a:bodyPr/>
          <a:lstStyle/>
          <a:p>
            <a:r>
              <a:rPr lang="en-US"/>
              <a:t>Cilium Projects</a:t>
            </a:r>
          </a:p>
        </p:txBody>
      </p:sp>
      <p:sp>
        <p:nvSpPr>
          <p:cNvPr id="3" name="Content Placeholder 2">
            <a:extLst>
              <a:ext uri="{FF2B5EF4-FFF2-40B4-BE49-F238E27FC236}">
                <a16:creationId xmlns:a16="http://schemas.microsoft.com/office/drawing/2014/main" id="{0A0EF065-A99C-2841-1EA3-930DAAC5A59A}"/>
              </a:ext>
            </a:extLst>
          </p:cNvPr>
          <p:cNvSpPr>
            <a:spLocks noGrp="1"/>
          </p:cNvSpPr>
          <p:nvPr>
            <p:ph idx="1"/>
          </p:nvPr>
        </p:nvSpPr>
        <p:spPr/>
        <p:txBody>
          <a:bodyPr/>
          <a:lstStyle/>
          <a:p>
            <a:r>
              <a:rPr lang="en-US"/>
              <a:t>Networking and Security: Cilium</a:t>
            </a:r>
          </a:p>
          <a:p>
            <a:r>
              <a:rPr lang="en-US"/>
              <a:t>Security visibility and enforcement: Tetragon</a:t>
            </a:r>
          </a:p>
          <a:p>
            <a:r>
              <a:rPr lang="en-US"/>
              <a:t>Ops and Observability: Hubble</a:t>
            </a:r>
          </a:p>
        </p:txBody>
      </p:sp>
      <p:sp>
        <p:nvSpPr>
          <p:cNvPr id="4" name="Footer Placeholder 3">
            <a:extLst>
              <a:ext uri="{FF2B5EF4-FFF2-40B4-BE49-F238E27FC236}">
                <a16:creationId xmlns:a16="http://schemas.microsoft.com/office/drawing/2014/main" id="{A108579C-7D21-8864-42DF-F730A5542348}"/>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6632F412-2006-755E-4385-829E5FBC7F1A}"/>
              </a:ext>
            </a:extLst>
          </p:cNvPr>
          <p:cNvSpPr>
            <a:spLocks noGrp="1"/>
          </p:cNvSpPr>
          <p:nvPr>
            <p:ph type="sldNum" sz="quarter" idx="12"/>
          </p:nvPr>
        </p:nvSpPr>
        <p:spPr/>
        <p:txBody>
          <a:bodyPr/>
          <a:lstStyle/>
          <a:p>
            <a:fld id="{F58011F5-2113-FD44-9478-BB044CC514B6}" type="slidenum">
              <a:rPr lang="en-US" smtClean="0"/>
              <a:t>47</a:t>
            </a:fld>
            <a:endParaRPr lang="en-US"/>
          </a:p>
        </p:txBody>
      </p:sp>
    </p:spTree>
    <p:extLst>
      <p:ext uri="{BB962C8B-B14F-4D97-AF65-F5344CB8AC3E}">
        <p14:creationId xmlns:p14="http://schemas.microsoft.com/office/powerpoint/2010/main" val="42698604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A0CEB20-2839-496C-922D-A386524F3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E33FA5-2378-4F59-8611-CE0F9CA505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CB3A15ED-182E-9D47-B011-19B98C21BE11}"/>
              </a:ext>
            </a:extLst>
          </p:cNvPr>
          <p:cNvSpPr>
            <a:spLocks noGrp="1"/>
          </p:cNvSpPr>
          <p:nvPr>
            <p:ph type="ctrTitle"/>
          </p:nvPr>
        </p:nvSpPr>
        <p:spPr>
          <a:xfrm>
            <a:off x="1069849" y="1298448"/>
            <a:ext cx="3258688" cy="3255264"/>
          </a:xfrm>
        </p:spPr>
        <p:txBody>
          <a:bodyPr>
            <a:normAutofit/>
          </a:bodyPr>
          <a:lstStyle/>
          <a:p>
            <a:r>
              <a:rPr lang="en-US"/>
              <a:t>Lab-8</a:t>
            </a:r>
          </a:p>
        </p:txBody>
      </p:sp>
      <p:sp>
        <p:nvSpPr>
          <p:cNvPr id="3" name="Subtitle 2">
            <a:extLst>
              <a:ext uri="{FF2B5EF4-FFF2-40B4-BE49-F238E27FC236}">
                <a16:creationId xmlns:a16="http://schemas.microsoft.com/office/drawing/2014/main" id="{563F220E-E541-A79C-0A68-E79BD7BD8751}"/>
              </a:ext>
            </a:extLst>
          </p:cNvPr>
          <p:cNvSpPr>
            <a:spLocks noGrp="1"/>
          </p:cNvSpPr>
          <p:nvPr>
            <p:ph type="subTitle" idx="1"/>
          </p:nvPr>
        </p:nvSpPr>
        <p:spPr>
          <a:xfrm>
            <a:off x="1100015" y="4670246"/>
            <a:ext cx="3228521" cy="914400"/>
          </a:xfrm>
        </p:spPr>
        <p:txBody>
          <a:bodyPr>
            <a:normAutofit/>
          </a:bodyPr>
          <a:lstStyle/>
          <a:p>
            <a:r>
              <a:rPr lang="en-US"/>
              <a:t>Enable cilium in your Kubernetes cluster</a:t>
            </a:r>
          </a:p>
        </p:txBody>
      </p:sp>
      <p:pic>
        <p:nvPicPr>
          <p:cNvPr id="4" name="Picture Placeholder 10" descr="A cartoon child meditating with tools around him&#10;&#10;Description automatically generated">
            <a:extLst>
              <a:ext uri="{FF2B5EF4-FFF2-40B4-BE49-F238E27FC236}">
                <a16:creationId xmlns:a16="http://schemas.microsoft.com/office/drawing/2014/main" id="{6A40DDA5-04B5-F615-3123-C1B49EC0F002}"/>
              </a:ext>
            </a:extLst>
          </p:cNvPr>
          <p:cNvPicPr>
            <a:picLocks noChangeAspect="1"/>
          </p:cNvPicPr>
          <p:nvPr/>
        </p:nvPicPr>
        <p:blipFill rotWithShape="1">
          <a:blip r:embed="rId2"/>
          <a:srcRect t="3745" r="2" b="3747"/>
          <a:stretch/>
        </p:blipFill>
        <p:spPr>
          <a:xfrm>
            <a:off x="5120640" y="840532"/>
            <a:ext cx="6367271" cy="5168784"/>
          </a:xfrm>
          <a:prstGeom prst="rect">
            <a:avLst/>
          </a:prstGeom>
          <a:noFill/>
        </p:spPr>
      </p:pic>
      <p:sp>
        <p:nvSpPr>
          <p:cNvPr id="13" name="Rectangle 12">
            <a:extLst>
              <a:ext uri="{FF2B5EF4-FFF2-40B4-BE49-F238E27FC236}">
                <a16:creationId xmlns:a16="http://schemas.microsoft.com/office/drawing/2014/main" id="{1C368AEB-D83A-432D-818C-3575285B6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 name="Footer Placeholder 4">
            <a:extLst>
              <a:ext uri="{FF2B5EF4-FFF2-40B4-BE49-F238E27FC236}">
                <a16:creationId xmlns:a16="http://schemas.microsoft.com/office/drawing/2014/main" id="{351409A4-9478-13C6-2315-96DE4742A907}"/>
              </a:ext>
            </a:extLst>
          </p:cNvPr>
          <p:cNvSpPr>
            <a:spLocks noGrp="1"/>
          </p:cNvSpPr>
          <p:nvPr>
            <p:ph type="ftr" sz="quarter" idx="11"/>
          </p:nvPr>
        </p:nvSpPr>
        <p:spPr/>
        <p:txBody>
          <a:bodyPr/>
          <a:lstStyle/>
          <a:p>
            <a:r>
              <a:rPr lang="en-US"/>
              <a:t>Cisco Confidential 2024</a:t>
            </a:r>
          </a:p>
        </p:txBody>
      </p:sp>
      <p:sp>
        <p:nvSpPr>
          <p:cNvPr id="6" name="Slide Number Placeholder 5">
            <a:extLst>
              <a:ext uri="{FF2B5EF4-FFF2-40B4-BE49-F238E27FC236}">
                <a16:creationId xmlns:a16="http://schemas.microsoft.com/office/drawing/2014/main" id="{E0399E7C-A350-196B-AF2E-CEED0D7E5FFB}"/>
              </a:ext>
            </a:extLst>
          </p:cNvPr>
          <p:cNvSpPr>
            <a:spLocks noGrp="1"/>
          </p:cNvSpPr>
          <p:nvPr>
            <p:ph type="sldNum" sz="quarter" idx="12"/>
          </p:nvPr>
        </p:nvSpPr>
        <p:spPr/>
        <p:txBody>
          <a:bodyPr/>
          <a:lstStyle/>
          <a:p>
            <a:fld id="{F58011F5-2113-FD44-9478-BB044CC514B6}" type="slidenum">
              <a:rPr lang="en-US" smtClean="0"/>
              <a:t>48</a:t>
            </a:fld>
            <a:endParaRPr lang="en-US"/>
          </a:p>
        </p:txBody>
      </p:sp>
      <p:pic>
        <p:nvPicPr>
          <p:cNvPr id="8" name="Picture 7" descr="A science lab equipment with a dropper and a pipette&#10;&#10;Description automatically generated with medium confidence">
            <a:extLst>
              <a:ext uri="{FF2B5EF4-FFF2-40B4-BE49-F238E27FC236}">
                <a16:creationId xmlns:a16="http://schemas.microsoft.com/office/drawing/2014/main" id="{1790F147-F20A-A219-4C63-DAE07A437724}"/>
              </a:ext>
            </a:extLst>
          </p:cNvPr>
          <p:cNvPicPr>
            <a:picLocks noChangeAspect="1"/>
          </p:cNvPicPr>
          <p:nvPr/>
        </p:nvPicPr>
        <p:blipFill>
          <a:blip r:embed="rId3"/>
          <a:stretch>
            <a:fillRect/>
          </a:stretch>
        </p:blipFill>
        <p:spPr>
          <a:xfrm>
            <a:off x="1596380" y="1149019"/>
            <a:ext cx="1451285" cy="1348600"/>
          </a:xfrm>
          <a:prstGeom prst="roundRect">
            <a:avLst>
              <a:gd name="adj" fmla="val 1858"/>
            </a:avLst>
          </a:prstGeom>
          <a:effectLst/>
        </p:spPr>
      </p:pic>
    </p:spTree>
    <p:extLst>
      <p:ext uri="{BB962C8B-B14F-4D97-AF65-F5344CB8AC3E}">
        <p14:creationId xmlns:p14="http://schemas.microsoft.com/office/powerpoint/2010/main" val="11702449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3" name="Rectangle 22">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5" name="Rectangle 24">
            <a:extLst>
              <a:ext uri="{FF2B5EF4-FFF2-40B4-BE49-F238E27FC236}">
                <a16:creationId xmlns:a16="http://schemas.microsoft.com/office/drawing/2014/main" id="{6A0CEB20-2839-496C-922D-A386524F3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EE33FA5-2378-4F59-8611-CE0F9CA505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8D38856-B9E1-6B02-FC71-A68C7AAF285A}"/>
              </a:ext>
            </a:extLst>
          </p:cNvPr>
          <p:cNvSpPr>
            <a:spLocks noGrp="1"/>
          </p:cNvSpPr>
          <p:nvPr>
            <p:ph type="title"/>
          </p:nvPr>
        </p:nvSpPr>
        <p:spPr>
          <a:xfrm>
            <a:off x="362278" y="2789791"/>
            <a:ext cx="3911830" cy="2242893"/>
          </a:xfrm>
        </p:spPr>
        <p:txBody>
          <a:bodyPr vert="horz" lIns="91440" tIns="45720" rIns="91440" bIns="45720" rtlCol="0" anchor="b">
            <a:normAutofit fontScale="90000"/>
          </a:bodyPr>
          <a:lstStyle/>
          <a:p>
            <a:r>
              <a:rPr lang="en-US" sz="5500" spc="-100"/>
              <a:t>Check cilium status and version</a:t>
            </a:r>
          </a:p>
        </p:txBody>
      </p:sp>
      <p:pic>
        <p:nvPicPr>
          <p:cNvPr id="4" name="Content Placeholder 4" descr="A screenshot of a computer program&#10;&#10;Description automatically generated">
            <a:extLst>
              <a:ext uri="{FF2B5EF4-FFF2-40B4-BE49-F238E27FC236}">
                <a16:creationId xmlns:a16="http://schemas.microsoft.com/office/drawing/2014/main" id="{16F87B1B-434E-B176-953B-9FE0E3E814F7}"/>
              </a:ext>
            </a:extLst>
          </p:cNvPr>
          <p:cNvPicPr>
            <a:picLocks noGrp="1" noChangeAspect="1"/>
          </p:cNvPicPr>
          <p:nvPr>
            <p:ph idx="1"/>
          </p:nvPr>
        </p:nvPicPr>
        <p:blipFill>
          <a:blip r:embed="rId2"/>
          <a:stretch>
            <a:fillRect/>
          </a:stretch>
        </p:blipFill>
        <p:spPr>
          <a:xfrm>
            <a:off x="5120640" y="1371479"/>
            <a:ext cx="6367271" cy="4106889"/>
          </a:xfrm>
          <a:prstGeom prst="rect">
            <a:avLst/>
          </a:prstGeom>
        </p:spPr>
      </p:pic>
      <p:sp>
        <p:nvSpPr>
          <p:cNvPr id="29" name="Rectangle 28">
            <a:extLst>
              <a:ext uri="{FF2B5EF4-FFF2-40B4-BE49-F238E27FC236}">
                <a16:creationId xmlns:a16="http://schemas.microsoft.com/office/drawing/2014/main" id="{1C368AEB-D83A-432D-818C-3575285B6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Footer Placeholder 5">
            <a:extLst>
              <a:ext uri="{FF2B5EF4-FFF2-40B4-BE49-F238E27FC236}">
                <a16:creationId xmlns:a16="http://schemas.microsoft.com/office/drawing/2014/main" id="{CE55E062-B11B-1034-B5B0-4A42CBEA9AE3}"/>
              </a:ext>
            </a:extLst>
          </p:cNvPr>
          <p:cNvSpPr>
            <a:spLocks noGrp="1"/>
          </p:cNvSpPr>
          <p:nvPr>
            <p:ph type="ftr" sz="quarter" idx="11"/>
          </p:nvPr>
        </p:nvSpPr>
        <p:spPr/>
        <p:txBody>
          <a:bodyPr/>
          <a:lstStyle/>
          <a:p>
            <a:r>
              <a:rPr lang="en-US"/>
              <a:t>Cisco Confidential 2024</a:t>
            </a:r>
          </a:p>
        </p:txBody>
      </p:sp>
      <p:sp>
        <p:nvSpPr>
          <p:cNvPr id="7" name="Slide Number Placeholder 6">
            <a:extLst>
              <a:ext uri="{FF2B5EF4-FFF2-40B4-BE49-F238E27FC236}">
                <a16:creationId xmlns:a16="http://schemas.microsoft.com/office/drawing/2014/main" id="{FF678201-EA15-41E2-5E3D-913E4835BDC8}"/>
              </a:ext>
            </a:extLst>
          </p:cNvPr>
          <p:cNvSpPr>
            <a:spLocks noGrp="1"/>
          </p:cNvSpPr>
          <p:nvPr>
            <p:ph type="sldNum" sz="quarter" idx="12"/>
          </p:nvPr>
        </p:nvSpPr>
        <p:spPr/>
        <p:txBody>
          <a:bodyPr/>
          <a:lstStyle/>
          <a:p>
            <a:fld id="{F58011F5-2113-FD44-9478-BB044CC514B6}" type="slidenum">
              <a:rPr lang="en-US" smtClean="0"/>
              <a:t>49</a:t>
            </a:fld>
            <a:endParaRPr lang="en-US"/>
          </a:p>
        </p:txBody>
      </p:sp>
      <p:pic>
        <p:nvPicPr>
          <p:cNvPr id="5" name="Picture 4" descr="A science lab equipment with a dropper and a pipette&#10;&#10;Description automatically generated with medium confidence">
            <a:extLst>
              <a:ext uri="{FF2B5EF4-FFF2-40B4-BE49-F238E27FC236}">
                <a16:creationId xmlns:a16="http://schemas.microsoft.com/office/drawing/2014/main" id="{1DCC7A6D-73B8-C7E9-4E54-94AC6168199E}"/>
              </a:ext>
            </a:extLst>
          </p:cNvPr>
          <p:cNvPicPr>
            <a:picLocks noChangeAspect="1"/>
          </p:cNvPicPr>
          <p:nvPr/>
        </p:nvPicPr>
        <p:blipFill>
          <a:blip r:embed="rId3"/>
          <a:stretch>
            <a:fillRect/>
          </a:stretch>
        </p:blipFill>
        <p:spPr>
          <a:xfrm>
            <a:off x="1596380" y="1181676"/>
            <a:ext cx="1451285" cy="1348600"/>
          </a:xfrm>
          <a:prstGeom prst="roundRect">
            <a:avLst>
              <a:gd name="adj" fmla="val 1858"/>
            </a:avLst>
          </a:prstGeom>
          <a:effectLst/>
        </p:spPr>
      </p:pic>
    </p:spTree>
    <p:extLst>
      <p:ext uri="{BB962C8B-B14F-4D97-AF65-F5344CB8AC3E}">
        <p14:creationId xmlns:p14="http://schemas.microsoft.com/office/powerpoint/2010/main" val="42348363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DBFFE-AC6A-2368-A113-2AF9A7A5246A}"/>
              </a:ext>
            </a:extLst>
          </p:cNvPr>
          <p:cNvSpPr>
            <a:spLocks noGrp="1"/>
          </p:cNvSpPr>
          <p:nvPr>
            <p:ph type="title"/>
          </p:nvPr>
        </p:nvSpPr>
        <p:spPr>
          <a:xfrm>
            <a:off x="252919" y="1123837"/>
            <a:ext cx="2947482" cy="4601183"/>
          </a:xfrm>
        </p:spPr>
        <p:txBody>
          <a:bodyPr>
            <a:normAutofit/>
          </a:bodyPr>
          <a:lstStyle/>
          <a:p>
            <a:r>
              <a:rPr lang="en-US"/>
              <a:t>What is </a:t>
            </a:r>
            <a:r>
              <a:rPr lang="en-US" err="1"/>
              <a:t>eBPF</a:t>
            </a:r>
            <a:r>
              <a:rPr lang="en-US"/>
              <a:t>?</a:t>
            </a:r>
          </a:p>
        </p:txBody>
      </p:sp>
      <p:sp>
        <p:nvSpPr>
          <p:cNvPr id="3" name="Content Placeholder 2">
            <a:extLst>
              <a:ext uri="{FF2B5EF4-FFF2-40B4-BE49-F238E27FC236}">
                <a16:creationId xmlns:a16="http://schemas.microsoft.com/office/drawing/2014/main" id="{8B682C57-034F-F515-1FB7-51C8DA4CE21F}"/>
              </a:ext>
            </a:extLst>
          </p:cNvPr>
          <p:cNvSpPr>
            <a:spLocks noGrp="1"/>
          </p:cNvSpPr>
          <p:nvPr>
            <p:ph idx="1"/>
          </p:nvPr>
        </p:nvSpPr>
        <p:spPr>
          <a:xfrm>
            <a:off x="3869267" y="864108"/>
            <a:ext cx="3585891" cy="5120640"/>
          </a:xfrm>
        </p:spPr>
        <p:txBody>
          <a:bodyPr>
            <a:normAutofit/>
          </a:bodyPr>
          <a:lstStyle/>
          <a:p>
            <a:r>
              <a:rPr lang="en-IN" b="0" i="0" err="1">
                <a:effectLst/>
                <a:latin typeface="Calibri" panose="020F0502020204030204" pitchFamily="34" charset="0"/>
                <a:cs typeface="Calibri" panose="020F0502020204030204" pitchFamily="34" charset="0"/>
              </a:rPr>
              <a:t>eBPF</a:t>
            </a:r>
            <a:r>
              <a:rPr lang="en-IN" b="0" i="0">
                <a:effectLst/>
                <a:latin typeface="Calibri" panose="020F0502020204030204" pitchFamily="34" charset="0"/>
                <a:cs typeface="Calibri" panose="020F0502020204030204" pitchFamily="34" charset="0"/>
              </a:rPr>
              <a:t> is a revolutionary technology in the Linux kernel that can run sandboxed programs in a privileged context within the kernel. It is used to safely and efficiently extend the capabilities of the kernel without requiring to change kernel source code or load kernel modules.</a:t>
            </a:r>
            <a:endParaRPr lang="en-US" b="0" i="0">
              <a:effectLst/>
              <a:latin typeface="Calibri" panose="020F0502020204030204" pitchFamily="34" charset="0"/>
              <a:cs typeface="Calibri" panose="020F0502020204030204" pitchFamily="34" charset="0"/>
            </a:endParaRPr>
          </a:p>
          <a:p>
            <a:endParaRPr lang="en-IN" b="0" i="0">
              <a:effectLst/>
              <a:latin typeface="Elza Text"/>
            </a:endParaRPr>
          </a:p>
        </p:txBody>
      </p:sp>
      <p:pic>
        <p:nvPicPr>
          <p:cNvPr id="6" name="Picture 5" descr="A screenshot of a computer&#10;&#10;Description automatically generated">
            <a:extLst>
              <a:ext uri="{FF2B5EF4-FFF2-40B4-BE49-F238E27FC236}">
                <a16:creationId xmlns:a16="http://schemas.microsoft.com/office/drawing/2014/main" id="{38F25E5D-75DE-BE13-F9E1-B9DBCECD6D53}"/>
              </a:ext>
            </a:extLst>
          </p:cNvPr>
          <p:cNvPicPr>
            <a:picLocks noChangeAspect="1"/>
          </p:cNvPicPr>
          <p:nvPr/>
        </p:nvPicPr>
        <p:blipFill>
          <a:blip r:embed="rId2"/>
          <a:srcRect t="1572" r="4" b="390"/>
          <a:stretch/>
        </p:blipFill>
        <p:spPr>
          <a:xfrm>
            <a:off x="7818120" y="2202594"/>
            <a:ext cx="3474720" cy="2452811"/>
          </a:xfrm>
          <a:prstGeom prst="rect">
            <a:avLst/>
          </a:prstGeom>
        </p:spPr>
      </p:pic>
      <p:sp>
        <p:nvSpPr>
          <p:cNvPr id="4" name="Footer Placeholder 3">
            <a:extLst>
              <a:ext uri="{FF2B5EF4-FFF2-40B4-BE49-F238E27FC236}">
                <a16:creationId xmlns:a16="http://schemas.microsoft.com/office/drawing/2014/main" id="{4DE93C88-E52A-5AE8-F69B-73D015A3C043}"/>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B9D4E391-836D-61CA-5213-5F500BDBEDED}"/>
              </a:ext>
            </a:extLst>
          </p:cNvPr>
          <p:cNvSpPr>
            <a:spLocks noGrp="1"/>
          </p:cNvSpPr>
          <p:nvPr>
            <p:ph type="sldNum" sz="quarter" idx="12"/>
          </p:nvPr>
        </p:nvSpPr>
        <p:spPr/>
        <p:txBody>
          <a:bodyPr/>
          <a:lstStyle/>
          <a:p>
            <a:fld id="{F58011F5-2113-FD44-9478-BB044CC514B6}" type="slidenum">
              <a:rPr lang="en-US" smtClean="0"/>
              <a:t>5</a:t>
            </a:fld>
            <a:endParaRPr lang="en-US"/>
          </a:p>
        </p:txBody>
      </p:sp>
    </p:spTree>
    <p:extLst>
      <p:ext uri="{BB962C8B-B14F-4D97-AF65-F5344CB8AC3E}">
        <p14:creationId xmlns:p14="http://schemas.microsoft.com/office/powerpoint/2010/main" val="312063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C646E12-0101-4F38-BE55-A8B73816D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95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732E2DD-73F0-AA5C-6397-A1C74367D86B}"/>
              </a:ext>
            </a:extLst>
          </p:cNvPr>
          <p:cNvSpPr>
            <a:spLocks noGrp="1"/>
          </p:cNvSpPr>
          <p:nvPr>
            <p:ph type="title"/>
          </p:nvPr>
        </p:nvSpPr>
        <p:spPr>
          <a:xfrm>
            <a:off x="311020" y="3507808"/>
            <a:ext cx="4016116" cy="1255469"/>
          </a:xfrm>
        </p:spPr>
        <p:txBody>
          <a:bodyPr vert="horz" lIns="91440" tIns="45720" rIns="91440" bIns="45720" rtlCol="0" anchor="ctr">
            <a:normAutofit/>
          </a:bodyPr>
          <a:lstStyle/>
          <a:p>
            <a:r>
              <a:rPr lang="en-US" sz="2800"/>
              <a:t>Check if eBPF-based host routing is enabled on your cluster</a:t>
            </a:r>
          </a:p>
        </p:txBody>
      </p:sp>
      <p:sp>
        <p:nvSpPr>
          <p:cNvPr id="5" name="TextBox 4">
            <a:extLst>
              <a:ext uri="{FF2B5EF4-FFF2-40B4-BE49-F238E27FC236}">
                <a16:creationId xmlns:a16="http://schemas.microsoft.com/office/drawing/2014/main" id="{EF8B4AEC-19A0-B4E6-ACAE-34AD952E791C}"/>
              </a:ext>
            </a:extLst>
          </p:cNvPr>
          <p:cNvSpPr txBox="1"/>
          <p:nvPr/>
        </p:nvSpPr>
        <p:spPr>
          <a:xfrm>
            <a:off x="311020" y="4970567"/>
            <a:ext cx="4016116" cy="825300"/>
          </a:xfrm>
          <a:prstGeom prst="rect">
            <a:avLst/>
          </a:prstGeom>
        </p:spPr>
        <p:txBody>
          <a:bodyPr vert="horz" lIns="91440" tIns="45720" rIns="91440" bIns="45720" rtlCol="0" anchor="t">
            <a:normAutofit/>
          </a:bodyPr>
          <a:lstStyle/>
          <a:p>
            <a:pPr defTabSz="914400">
              <a:lnSpc>
                <a:spcPct val="90000"/>
              </a:lnSpc>
              <a:spcBef>
                <a:spcPts val="1200"/>
              </a:spcBef>
              <a:buClr>
                <a:schemeClr val="accent1"/>
              </a:buClr>
              <a:buSzPct val="80000"/>
            </a:pPr>
            <a:r>
              <a:rPr lang="en-US">
                <a:solidFill>
                  <a:srgbClr val="FFFFFF"/>
                </a:solidFill>
              </a:rPr>
              <a:t>Host Routing is set to Legacy on my cluster. It Is still using iptables. </a:t>
            </a:r>
            <a:endParaRPr lang="en-US"/>
          </a:p>
        </p:txBody>
      </p:sp>
      <p:pic>
        <p:nvPicPr>
          <p:cNvPr id="4" name="Content Placeholder 3" descr="A computer screen shot of a computer program&#10;&#10;Description automatically generated">
            <a:extLst>
              <a:ext uri="{FF2B5EF4-FFF2-40B4-BE49-F238E27FC236}">
                <a16:creationId xmlns:a16="http://schemas.microsoft.com/office/drawing/2014/main" id="{D81B9FBD-EE61-1C25-B1BD-C1699D3B8269}"/>
              </a:ext>
            </a:extLst>
          </p:cNvPr>
          <p:cNvPicPr>
            <a:picLocks noGrp="1" noChangeAspect="1"/>
          </p:cNvPicPr>
          <p:nvPr>
            <p:ph idx="1"/>
          </p:nvPr>
        </p:nvPicPr>
        <p:blipFill>
          <a:blip r:embed="rId3"/>
          <a:stretch>
            <a:fillRect/>
          </a:stretch>
        </p:blipFill>
        <p:spPr>
          <a:xfrm>
            <a:off x="5137463" y="1729380"/>
            <a:ext cx="6193767" cy="3391087"/>
          </a:xfrm>
          <a:prstGeom prst="rect">
            <a:avLst/>
          </a:prstGeom>
        </p:spPr>
      </p:pic>
      <p:sp>
        <p:nvSpPr>
          <p:cNvPr id="3" name="Footer Placeholder 2">
            <a:extLst>
              <a:ext uri="{FF2B5EF4-FFF2-40B4-BE49-F238E27FC236}">
                <a16:creationId xmlns:a16="http://schemas.microsoft.com/office/drawing/2014/main" id="{870B98DC-9F5F-753E-43E3-7FE191A1041F}"/>
              </a:ext>
            </a:extLst>
          </p:cNvPr>
          <p:cNvSpPr>
            <a:spLocks noGrp="1"/>
          </p:cNvSpPr>
          <p:nvPr>
            <p:ph type="ftr" sz="quarter" idx="11"/>
          </p:nvPr>
        </p:nvSpPr>
        <p:spPr/>
        <p:txBody>
          <a:bodyPr/>
          <a:lstStyle/>
          <a:p>
            <a:r>
              <a:rPr lang="en-US"/>
              <a:t>Cisco Confidential 2024</a:t>
            </a:r>
          </a:p>
        </p:txBody>
      </p:sp>
      <p:sp>
        <p:nvSpPr>
          <p:cNvPr id="7" name="Slide Number Placeholder 6">
            <a:extLst>
              <a:ext uri="{FF2B5EF4-FFF2-40B4-BE49-F238E27FC236}">
                <a16:creationId xmlns:a16="http://schemas.microsoft.com/office/drawing/2014/main" id="{2F867C3C-7C9B-4A64-2C9F-FE98403F6629}"/>
              </a:ext>
            </a:extLst>
          </p:cNvPr>
          <p:cNvSpPr>
            <a:spLocks noGrp="1"/>
          </p:cNvSpPr>
          <p:nvPr>
            <p:ph type="sldNum" sz="quarter" idx="12"/>
          </p:nvPr>
        </p:nvSpPr>
        <p:spPr/>
        <p:txBody>
          <a:bodyPr/>
          <a:lstStyle/>
          <a:p>
            <a:fld id="{F58011F5-2113-FD44-9478-BB044CC514B6}" type="slidenum">
              <a:rPr lang="en-US" smtClean="0"/>
              <a:t>50</a:t>
            </a:fld>
            <a:endParaRPr lang="en-US"/>
          </a:p>
        </p:txBody>
      </p:sp>
      <p:pic>
        <p:nvPicPr>
          <p:cNvPr id="8" name="Picture 7" descr="A science lab equipment with a dropper and a pipette&#10;&#10;Description automatically generated with medium confidence">
            <a:extLst>
              <a:ext uri="{FF2B5EF4-FFF2-40B4-BE49-F238E27FC236}">
                <a16:creationId xmlns:a16="http://schemas.microsoft.com/office/drawing/2014/main" id="{415702A8-C9A8-4D33-2EA4-D1F503C2ACD4}"/>
              </a:ext>
            </a:extLst>
          </p:cNvPr>
          <p:cNvPicPr>
            <a:picLocks noChangeAspect="1"/>
          </p:cNvPicPr>
          <p:nvPr/>
        </p:nvPicPr>
        <p:blipFill>
          <a:blip r:embed="rId4"/>
          <a:stretch>
            <a:fillRect/>
          </a:stretch>
        </p:blipFill>
        <p:spPr>
          <a:xfrm>
            <a:off x="1596380" y="1149019"/>
            <a:ext cx="1451285" cy="1348600"/>
          </a:xfrm>
          <a:prstGeom prst="roundRect">
            <a:avLst>
              <a:gd name="adj" fmla="val 1858"/>
            </a:avLst>
          </a:prstGeom>
          <a:effectLst/>
        </p:spPr>
      </p:pic>
    </p:spTree>
    <p:extLst>
      <p:ext uri="{BB962C8B-B14F-4D97-AF65-F5344CB8AC3E}">
        <p14:creationId xmlns:p14="http://schemas.microsoft.com/office/powerpoint/2010/main" val="8870831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0F32B6A-072D-E82D-C276-60D1C148BE40}"/>
              </a:ext>
            </a:extLst>
          </p:cNvPr>
          <p:cNvSpPr>
            <a:spLocks noGrp="1"/>
          </p:cNvSpPr>
          <p:nvPr>
            <p:ph type="title"/>
          </p:nvPr>
        </p:nvSpPr>
        <p:spPr>
          <a:xfrm>
            <a:off x="1169260" y="1087374"/>
            <a:ext cx="8983489" cy="1000978"/>
          </a:xfrm>
        </p:spPr>
        <p:txBody>
          <a:bodyPr>
            <a:normAutofit/>
          </a:bodyPr>
          <a:lstStyle/>
          <a:p>
            <a:r>
              <a:rPr lang="en-US" sz="3300"/>
              <a:t>Cilium Hooks: Where can you expect to find a cilium program attached?</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F8AADE5B-368B-3E52-53A7-D95F2BA5ED18}"/>
              </a:ext>
            </a:extLst>
          </p:cNvPr>
          <p:cNvSpPr>
            <a:spLocks noGrp="1"/>
          </p:cNvSpPr>
          <p:nvPr>
            <p:ph idx="1"/>
          </p:nvPr>
        </p:nvSpPr>
        <p:spPr>
          <a:xfrm>
            <a:off x="1444681" y="2526266"/>
            <a:ext cx="9460887" cy="3563637"/>
          </a:xfrm>
        </p:spPr>
        <p:txBody>
          <a:bodyPr vert="horz" lIns="91440" tIns="45720" rIns="91440" bIns="45720" rtlCol="0" anchor="ctr">
            <a:noAutofit/>
          </a:bodyPr>
          <a:lstStyle/>
          <a:p>
            <a:r>
              <a:rPr lang="en-US" sz="1400">
                <a:solidFill>
                  <a:schemeClr val="tx1"/>
                </a:solidFill>
                <a:latin typeface="Calibri"/>
                <a:cs typeface="Calibri"/>
              </a:rPr>
              <a:t>XDP</a:t>
            </a:r>
            <a:endParaRPr lang="en-US" sz="1400">
              <a:solidFill>
                <a:schemeClr val="tx1"/>
              </a:solidFill>
              <a:latin typeface="Calibri"/>
              <a:ea typeface="Calibri"/>
              <a:cs typeface="Calibri"/>
            </a:endParaRPr>
          </a:p>
          <a:p>
            <a:r>
              <a:rPr lang="en-US" sz="1400">
                <a:solidFill>
                  <a:schemeClr val="tx1"/>
                </a:solidFill>
                <a:latin typeface="Calibri"/>
                <a:cs typeface="Calibri"/>
              </a:rPr>
              <a:t>Traffic Control (Ingress/Egress): </a:t>
            </a:r>
            <a:r>
              <a:rPr lang="en-IN" sz="1400" b="0" i="0" u="none" strike="noStrike">
                <a:solidFill>
                  <a:schemeClr val="tx1"/>
                </a:solidFill>
                <a:effectLst/>
                <a:latin typeface="Calibri"/>
                <a:cs typeface="Calibri"/>
              </a:rPr>
              <a:t>BPF programs attached to the traffic control (</a:t>
            </a:r>
            <a:r>
              <a:rPr lang="en-IN" sz="1400" b="0" i="0" u="none" strike="noStrike" err="1">
                <a:solidFill>
                  <a:schemeClr val="tx1"/>
                </a:solidFill>
                <a:effectLst/>
                <a:latin typeface="Calibri"/>
                <a:cs typeface="Calibri"/>
              </a:rPr>
              <a:t>tc</a:t>
            </a:r>
            <a:r>
              <a:rPr lang="en-IN" sz="1400" b="0" i="0" u="none" strike="noStrike">
                <a:solidFill>
                  <a:schemeClr val="tx1"/>
                </a:solidFill>
                <a:effectLst/>
                <a:latin typeface="Calibri"/>
                <a:cs typeface="Calibri"/>
              </a:rPr>
              <a:t>) ingress hook are attached to a networking interface, same as XDP, but will run after the networking stack has done initial processing of the packet. The hook is run before the L3 layer of the stack but has access to most of the metadata associated with a packet. This is ideal for doing local node processing, such as applying L3/L4 endpoint policy and redirecting traffic to endpoints. </a:t>
            </a:r>
            <a:endParaRPr lang="en-IN" sz="1400" b="0" i="0" u="none" strike="noStrike">
              <a:solidFill>
                <a:schemeClr val="tx1"/>
              </a:solidFill>
              <a:effectLst/>
              <a:latin typeface="Calibri"/>
              <a:ea typeface="Calibri"/>
              <a:cs typeface="Calibri"/>
            </a:endParaRPr>
          </a:p>
          <a:p>
            <a:r>
              <a:rPr lang="en-US" sz="1400">
                <a:solidFill>
                  <a:schemeClr val="tx1"/>
                </a:solidFill>
                <a:latin typeface="Calibri"/>
                <a:cs typeface="Calibri"/>
              </a:rPr>
              <a:t>Socket Operations (BPF socket program that is attached to root </a:t>
            </a:r>
            <a:r>
              <a:rPr lang="en-US" sz="1400" err="1">
                <a:solidFill>
                  <a:schemeClr val="tx1"/>
                </a:solidFill>
                <a:latin typeface="Calibri"/>
                <a:cs typeface="Calibri"/>
              </a:rPr>
              <a:t>cgroup</a:t>
            </a:r>
            <a:r>
              <a:rPr lang="en-US" sz="1400">
                <a:solidFill>
                  <a:schemeClr val="tx1"/>
                </a:solidFill>
                <a:latin typeface="Calibri"/>
                <a:cs typeface="Calibri"/>
              </a:rPr>
              <a:t> and uses it to monitor TCP socket state transitions). </a:t>
            </a:r>
            <a:r>
              <a:rPr lang="en-IN" sz="1400" i="0" u="none" strike="noStrike">
                <a:solidFill>
                  <a:schemeClr val="tx1"/>
                </a:solidFill>
                <a:effectLst/>
                <a:latin typeface="Calibri"/>
                <a:cs typeface="Calibri"/>
              </a:rPr>
              <a:t>When a socket transitions into ESTABLISHED state if the TCP socket has a node local peer (possibly a local proxy) a socket send/</a:t>
            </a:r>
            <a:r>
              <a:rPr lang="en-IN" sz="1400" i="0" u="none" strike="noStrike" err="1">
                <a:solidFill>
                  <a:schemeClr val="tx1"/>
                </a:solidFill>
                <a:effectLst/>
                <a:latin typeface="Calibri"/>
                <a:cs typeface="Calibri"/>
              </a:rPr>
              <a:t>recv</a:t>
            </a:r>
            <a:r>
              <a:rPr lang="en-IN" sz="1400" i="0" u="none" strike="noStrike">
                <a:solidFill>
                  <a:schemeClr val="tx1"/>
                </a:solidFill>
                <a:effectLst/>
                <a:latin typeface="Calibri"/>
                <a:cs typeface="Calibri"/>
              </a:rPr>
              <a:t> program is attached.</a:t>
            </a:r>
            <a:endParaRPr lang="en-IN" sz="1400" i="0" u="none" strike="noStrike">
              <a:solidFill>
                <a:schemeClr val="tx1"/>
              </a:solidFill>
              <a:effectLst/>
              <a:latin typeface="Calibri"/>
              <a:ea typeface="Calibri"/>
              <a:cs typeface="Calibri"/>
            </a:endParaRPr>
          </a:p>
          <a:p>
            <a:r>
              <a:rPr lang="en-IN" sz="1400" i="0" u="none" strike="noStrike">
                <a:solidFill>
                  <a:schemeClr val="tx1"/>
                </a:solidFill>
                <a:effectLst/>
                <a:latin typeface="Calibri"/>
                <a:cs typeface="Calibri"/>
              </a:rPr>
              <a:t>Socket send/</a:t>
            </a:r>
            <a:r>
              <a:rPr lang="en-IN" sz="1400" i="0" u="none" strike="noStrike" err="1">
                <a:solidFill>
                  <a:schemeClr val="tx1"/>
                </a:solidFill>
                <a:effectLst/>
                <a:latin typeface="Calibri"/>
                <a:cs typeface="Calibri"/>
              </a:rPr>
              <a:t>recv</a:t>
            </a:r>
            <a:r>
              <a:rPr lang="en-IN" sz="1400" i="0" u="none" strike="noStrike">
                <a:solidFill>
                  <a:schemeClr val="tx1"/>
                </a:solidFill>
                <a:effectLst/>
                <a:latin typeface="Calibri"/>
                <a:cs typeface="Calibri"/>
              </a:rPr>
              <a:t>: The socket send/</a:t>
            </a:r>
            <a:r>
              <a:rPr lang="en-IN" sz="1400" i="0" u="none" strike="noStrike" err="1">
                <a:solidFill>
                  <a:schemeClr val="tx1"/>
                </a:solidFill>
                <a:effectLst/>
                <a:latin typeface="Calibri"/>
                <a:cs typeface="Calibri"/>
              </a:rPr>
              <a:t>recv</a:t>
            </a:r>
            <a:r>
              <a:rPr lang="en-IN" sz="1400" i="0" u="none" strike="noStrike">
                <a:solidFill>
                  <a:schemeClr val="tx1"/>
                </a:solidFill>
                <a:effectLst/>
                <a:latin typeface="Calibri"/>
                <a:cs typeface="Calibri"/>
              </a:rPr>
              <a:t> hook runs on every send operation performed by a TCP socket. At this point the hook can inspect the message and either drop the message, send the message to the TCP layer, or redirect the message to another socket. </a:t>
            </a:r>
            <a:endParaRPr lang="en-US" sz="1400">
              <a:solidFill>
                <a:schemeClr val="tx1"/>
              </a:solidFill>
              <a:latin typeface="Calibri"/>
              <a:cs typeface="Calibri"/>
            </a:endParaRPr>
          </a:p>
        </p:txBody>
      </p:sp>
      <p:sp>
        <p:nvSpPr>
          <p:cNvPr id="4" name="Footer Placeholder 3">
            <a:extLst>
              <a:ext uri="{FF2B5EF4-FFF2-40B4-BE49-F238E27FC236}">
                <a16:creationId xmlns:a16="http://schemas.microsoft.com/office/drawing/2014/main" id="{6D6E7448-855B-2F53-C5E9-9BCF0FEB121D}"/>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28E4FC62-8DCC-49F2-F42C-613D54FE9E1C}"/>
              </a:ext>
            </a:extLst>
          </p:cNvPr>
          <p:cNvSpPr>
            <a:spLocks noGrp="1"/>
          </p:cNvSpPr>
          <p:nvPr>
            <p:ph type="sldNum" sz="quarter" idx="12"/>
          </p:nvPr>
        </p:nvSpPr>
        <p:spPr/>
        <p:txBody>
          <a:bodyPr/>
          <a:lstStyle/>
          <a:p>
            <a:fld id="{F58011F5-2113-FD44-9478-BB044CC514B6}" type="slidenum">
              <a:rPr lang="en-US" smtClean="0"/>
              <a:t>51</a:t>
            </a:fld>
            <a:endParaRPr lang="en-US"/>
          </a:p>
        </p:txBody>
      </p:sp>
    </p:spTree>
    <p:extLst>
      <p:ext uri="{BB962C8B-B14F-4D97-AF65-F5344CB8AC3E}">
        <p14:creationId xmlns:p14="http://schemas.microsoft.com/office/powerpoint/2010/main" val="202222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F7AD41D-FB07-89C8-3DAB-031BA6DC89FD}"/>
              </a:ext>
            </a:extLst>
          </p:cNvPr>
          <p:cNvSpPr>
            <a:spLocks noGrp="1"/>
          </p:cNvSpPr>
          <p:nvPr>
            <p:ph type="title"/>
          </p:nvPr>
        </p:nvSpPr>
        <p:spPr>
          <a:xfrm>
            <a:off x="1600754" y="1087374"/>
            <a:ext cx="8983489" cy="1000978"/>
          </a:xfrm>
        </p:spPr>
        <p:txBody>
          <a:bodyPr>
            <a:normAutofit/>
          </a:bodyPr>
          <a:lstStyle/>
          <a:p>
            <a:r>
              <a:rPr lang="en-US"/>
              <a:t>View cilium objects with </a:t>
            </a:r>
            <a:r>
              <a:rPr lang="en-US" err="1"/>
              <a:t>bpftool</a:t>
            </a:r>
            <a:r>
              <a:rPr lang="en-US"/>
              <a:t> utility</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0556D2B7-93C1-2D7A-106E-6D1F15C5C731}"/>
              </a:ext>
            </a:extLst>
          </p:cNvPr>
          <p:cNvSpPr>
            <a:spLocks noGrp="1"/>
          </p:cNvSpPr>
          <p:nvPr>
            <p:ph idx="1"/>
          </p:nvPr>
        </p:nvSpPr>
        <p:spPr>
          <a:xfrm>
            <a:off x="1600753" y="2535446"/>
            <a:ext cx="8983489" cy="3554457"/>
          </a:xfrm>
        </p:spPr>
        <p:txBody>
          <a:bodyPr>
            <a:normAutofit/>
          </a:bodyPr>
          <a:lstStyle/>
          <a:p>
            <a:r>
              <a:rPr lang="en-US">
                <a:solidFill>
                  <a:schemeClr val="tx1"/>
                </a:solidFill>
                <a:latin typeface="Calibri" panose="020F0502020204030204" pitchFamily="34" charset="0"/>
                <a:cs typeface="Calibri" panose="020F0502020204030204" pitchFamily="34" charset="0"/>
              </a:rPr>
              <a:t>To view the bpf programs attached to each attachment point</a:t>
            </a:r>
          </a:p>
          <a:p>
            <a:pPr lvl="1"/>
            <a:r>
              <a:rPr lang="en-US">
                <a:solidFill>
                  <a:schemeClr val="tx1"/>
                </a:solidFill>
                <a:latin typeface="Calibri" panose="020F0502020204030204" pitchFamily="34" charset="0"/>
                <a:cs typeface="Calibri" panose="020F0502020204030204" pitchFamily="34" charset="0"/>
              </a:rPr>
              <a:t>sudo bpftool net list </a:t>
            </a:r>
          </a:p>
          <a:p>
            <a:pPr lvl="1"/>
            <a:r>
              <a:rPr lang="en-US">
                <a:solidFill>
                  <a:schemeClr val="tx1"/>
                </a:solidFill>
                <a:latin typeface="Calibri" panose="020F0502020204030204" pitchFamily="34" charset="0"/>
                <a:cs typeface="Calibri" panose="020F0502020204030204" pitchFamily="34" charset="0"/>
              </a:rPr>
              <a:t>sudo bpftool net show dev &lt;&gt; (E.g., Cilium_vxlan, cilium_net, cilium_host)</a:t>
            </a:r>
          </a:p>
          <a:p>
            <a:r>
              <a:rPr lang="en-US">
                <a:solidFill>
                  <a:schemeClr val="tx1"/>
                </a:solidFill>
                <a:latin typeface="Calibri" panose="020F0502020204030204" pitchFamily="34" charset="0"/>
                <a:cs typeface="Calibri" panose="020F0502020204030204" pitchFamily="34" charset="0"/>
              </a:rPr>
              <a:t>To view bpf maps created by Cilium</a:t>
            </a:r>
          </a:p>
          <a:p>
            <a:pPr lvl="1"/>
            <a:r>
              <a:rPr lang="en-US">
                <a:solidFill>
                  <a:schemeClr val="tx1"/>
                </a:solidFill>
                <a:latin typeface="Calibri" panose="020F0502020204030204" pitchFamily="34" charset="0"/>
                <a:cs typeface="Calibri" panose="020F0502020204030204" pitchFamily="34" charset="0"/>
              </a:rPr>
              <a:t>sudo bpftool map (look for maps with prefix cilium)</a:t>
            </a:r>
          </a:p>
          <a:p>
            <a:pPr lvl="1"/>
            <a:r>
              <a:rPr lang="en-US">
                <a:solidFill>
                  <a:schemeClr val="tx1"/>
                </a:solidFill>
                <a:latin typeface="Calibri" panose="020F0502020204030204" pitchFamily="34" charset="0"/>
                <a:cs typeface="Calibri" panose="020F0502020204030204" pitchFamily="34" charset="0"/>
              </a:rPr>
              <a:t>sudo bpftool map dump name &lt;map-name&gt;</a:t>
            </a:r>
          </a:p>
          <a:p>
            <a:pPr lvl="1"/>
            <a:endParaRPr lang="en-US">
              <a:solidFill>
                <a:schemeClr val="tx1"/>
              </a:solidFill>
            </a:endParaRPr>
          </a:p>
        </p:txBody>
      </p:sp>
      <p:sp>
        <p:nvSpPr>
          <p:cNvPr id="4" name="Footer Placeholder 3">
            <a:extLst>
              <a:ext uri="{FF2B5EF4-FFF2-40B4-BE49-F238E27FC236}">
                <a16:creationId xmlns:a16="http://schemas.microsoft.com/office/drawing/2014/main" id="{35193FB3-0DCA-726F-F815-A5ADE709B36B}"/>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77D0AF19-66D9-6906-D9DD-991E398329DE}"/>
              </a:ext>
            </a:extLst>
          </p:cNvPr>
          <p:cNvSpPr>
            <a:spLocks noGrp="1"/>
          </p:cNvSpPr>
          <p:nvPr>
            <p:ph type="sldNum" sz="quarter" idx="12"/>
          </p:nvPr>
        </p:nvSpPr>
        <p:spPr/>
        <p:txBody>
          <a:bodyPr/>
          <a:lstStyle/>
          <a:p>
            <a:fld id="{F58011F5-2113-FD44-9478-BB044CC514B6}" type="slidenum">
              <a:rPr lang="en-US" smtClean="0"/>
              <a:t>52</a:t>
            </a:fld>
            <a:endParaRPr lang="en-US"/>
          </a:p>
        </p:txBody>
      </p:sp>
    </p:spTree>
    <p:extLst>
      <p:ext uri="{BB962C8B-B14F-4D97-AF65-F5344CB8AC3E}">
        <p14:creationId xmlns:p14="http://schemas.microsoft.com/office/powerpoint/2010/main" val="41904624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730E8E7-760F-284B-8D59-6860E8959613}"/>
              </a:ext>
            </a:extLst>
          </p:cNvPr>
          <p:cNvSpPr>
            <a:spLocks noGrp="1"/>
          </p:cNvSpPr>
          <p:nvPr>
            <p:ph type="title"/>
          </p:nvPr>
        </p:nvSpPr>
        <p:spPr>
          <a:xfrm>
            <a:off x="1600754" y="1087374"/>
            <a:ext cx="8983489" cy="1000978"/>
          </a:xfrm>
        </p:spPr>
        <p:txBody>
          <a:bodyPr>
            <a:normAutofit/>
          </a:bodyPr>
          <a:lstStyle/>
          <a:p>
            <a:r>
              <a:rPr lang="en-US" err="1"/>
              <a:t>Cilum</a:t>
            </a:r>
            <a:r>
              <a:rPr lang="en-US"/>
              <a:t> custom resource definition</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7D7FD432-3638-83E3-13D3-9CFAD505226E}"/>
              </a:ext>
            </a:extLst>
          </p:cNvPr>
          <p:cNvSpPr>
            <a:spLocks noGrp="1"/>
          </p:cNvSpPr>
          <p:nvPr>
            <p:ph idx="1"/>
          </p:nvPr>
        </p:nvSpPr>
        <p:spPr>
          <a:xfrm>
            <a:off x="1600753" y="2535446"/>
            <a:ext cx="8983489" cy="3554457"/>
          </a:xfrm>
        </p:spPr>
        <p:txBody>
          <a:bodyPr>
            <a:normAutofit/>
          </a:bodyPr>
          <a:lstStyle/>
          <a:p>
            <a:r>
              <a:rPr lang="en-US">
                <a:solidFill>
                  <a:schemeClr val="tx1"/>
                </a:solidFill>
                <a:latin typeface="Calibri" panose="020F0502020204030204" pitchFamily="34" charset="0"/>
                <a:cs typeface="Calibri" panose="020F0502020204030204" pitchFamily="34" charset="0"/>
              </a:rPr>
              <a:t>CiliumNetworkPolicy: like Kubernetes network policy</a:t>
            </a:r>
          </a:p>
          <a:p>
            <a:r>
              <a:rPr lang="en-US">
                <a:solidFill>
                  <a:schemeClr val="tx1"/>
                </a:solidFill>
                <a:latin typeface="Calibri" panose="020F0502020204030204" pitchFamily="34" charset="0"/>
                <a:cs typeface="Calibri" panose="020F0502020204030204" pitchFamily="34" charset="0"/>
              </a:rPr>
              <a:t>CiliumClusterwideNetworkPolicy</a:t>
            </a:r>
          </a:p>
          <a:p>
            <a:r>
              <a:rPr lang="en-US">
                <a:solidFill>
                  <a:schemeClr val="tx1"/>
                </a:solidFill>
                <a:latin typeface="Calibri" panose="020F0502020204030204" pitchFamily="34" charset="0"/>
                <a:cs typeface="Calibri" panose="020F0502020204030204" pitchFamily="34" charset="0"/>
              </a:rPr>
              <a:t>CiliumIdentity: </a:t>
            </a:r>
          </a:p>
          <a:p>
            <a:pPr lvl="1"/>
            <a:r>
              <a:rPr lang="en-US">
                <a:solidFill>
                  <a:schemeClr val="tx1"/>
                </a:solidFill>
                <a:latin typeface="Calibri" panose="020F0502020204030204" pitchFamily="34" charset="0"/>
                <a:cs typeface="Calibri" panose="020F0502020204030204" pitchFamily="34" charset="0"/>
              </a:rPr>
              <a:t>Kubectl get ciliumidentity --all-namespaces –o json</a:t>
            </a:r>
          </a:p>
          <a:p>
            <a:r>
              <a:rPr lang="en-US">
                <a:solidFill>
                  <a:schemeClr val="tx1"/>
                </a:solidFill>
                <a:latin typeface="Calibri" panose="020F0502020204030204" pitchFamily="34" charset="0"/>
                <a:cs typeface="Calibri" panose="020F0502020204030204" pitchFamily="34" charset="0"/>
              </a:rPr>
              <a:t>CiliumEndpoint: One CiliumEndpoint resource is created for each pod managed by cilium. </a:t>
            </a:r>
          </a:p>
          <a:p>
            <a:pPr lvl="1"/>
            <a:r>
              <a:rPr lang="en-US">
                <a:solidFill>
                  <a:schemeClr val="tx1"/>
                </a:solidFill>
                <a:latin typeface="Calibri" panose="020F0502020204030204" pitchFamily="34" charset="0"/>
                <a:cs typeface="Calibri" panose="020F0502020204030204" pitchFamily="34" charset="0"/>
              </a:rPr>
              <a:t>kubectl get ciliumendpoints –all-namespaces –o json</a:t>
            </a:r>
          </a:p>
          <a:p>
            <a:endParaRPr lang="en-US">
              <a:solidFill>
                <a:schemeClr val="tx1"/>
              </a:solidFill>
            </a:endParaRPr>
          </a:p>
        </p:txBody>
      </p:sp>
      <p:sp>
        <p:nvSpPr>
          <p:cNvPr id="4" name="Footer Placeholder 3">
            <a:extLst>
              <a:ext uri="{FF2B5EF4-FFF2-40B4-BE49-F238E27FC236}">
                <a16:creationId xmlns:a16="http://schemas.microsoft.com/office/drawing/2014/main" id="{4679FF36-0E9C-B149-631B-4C89FA480F74}"/>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4E4DC789-D39E-C030-EE68-519A3AAD1974}"/>
              </a:ext>
            </a:extLst>
          </p:cNvPr>
          <p:cNvSpPr>
            <a:spLocks noGrp="1"/>
          </p:cNvSpPr>
          <p:nvPr>
            <p:ph type="sldNum" sz="quarter" idx="12"/>
          </p:nvPr>
        </p:nvSpPr>
        <p:spPr/>
        <p:txBody>
          <a:bodyPr/>
          <a:lstStyle/>
          <a:p>
            <a:fld id="{F58011F5-2113-FD44-9478-BB044CC514B6}" type="slidenum">
              <a:rPr lang="en-US" smtClean="0"/>
              <a:t>53</a:t>
            </a:fld>
            <a:endParaRPr lang="en-US"/>
          </a:p>
        </p:txBody>
      </p:sp>
    </p:spTree>
    <p:extLst>
      <p:ext uri="{BB962C8B-B14F-4D97-AF65-F5344CB8AC3E}">
        <p14:creationId xmlns:p14="http://schemas.microsoft.com/office/powerpoint/2010/main" val="20479176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3" name="Rectangle 12">
            <a:extLst>
              <a:ext uri="{FF2B5EF4-FFF2-40B4-BE49-F238E27FC236}">
                <a16:creationId xmlns:a16="http://schemas.microsoft.com/office/drawing/2014/main" id="{6A0CEB20-2839-496C-922D-A386524F3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EE33FA5-2378-4F59-8611-CE0F9CA505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47A30AA-69B5-2FC7-7E1E-32447087A5D4}"/>
              </a:ext>
            </a:extLst>
          </p:cNvPr>
          <p:cNvSpPr>
            <a:spLocks noGrp="1"/>
          </p:cNvSpPr>
          <p:nvPr>
            <p:ph type="title"/>
          </p:nvPr>
        </p:nvSpPr>
        <p:spPr>
          <a:xfrm>
            <a:off x="1069849" y="1298448"/>
            <a:ext cx="3258688" cy="3255264"/>
          </a:xfrm>
        </p:spPr>
        <p:txBody>
          <a:bodyPr vert="horz" lIns="91440" tIns="45720" rIns="91440" bIns="45720" rtlCol="0" anchor="b">
            <a:normAutofit/>
          </a:bodyPr>
          <a:lstStyle/>
          <a:p>
            <a:r>
              <a:rPr lang="en-US" sz="4100" spc="-100"/>
              <a:t>Kubernetes NetworkPolicy vs Cilium Network Policy</a:t>
            </a:r>
          </a:p>
        </p:txBody>
      </p:sp>
      <p:pic>
        <p:nvPicPr>
          <p:cNvPr id="4" name="Picture 2">
            <a:extLst>
              <a:ext uri="{FF2B5EF4-FFF2-40B4-BE49-F238E27FC236}">
                <a16:creationId xmlns:a16="http://schemas.microsoft.com/office/drawing/2014/main" id="{0682B45B-9BD7-E0D6-3A20-35063FBA5D0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4828917" y="947292"/>
            <a:ext cx="6800260" cy="4711827"/>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1C368AEB-D83A-432D-818C-3575285B6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Footer Placeholder 2">
            <a:extLst>
              <a:ext uri="{FF2B5EF4-FFF2-40B4-BE49-F238E27FC236}">
                <a16:creationId xmlns:a16="http://schemas.microsoft.com/office/drawing/2014/main" id="{CBBAB30F-0639-6CB6-B819-961A09CB6870}"/>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4B27C988-5E27-657D-2288-E4A1E90F2661}"/>
              </a:ext>
            </a:extLst>
          </p:cNvPr>
          <p:cNvSpPr>
            <a:spLocks noGrp="1"/>
          </p:cNvSpPr>
          <p:nvPr>
            <p:ph type="sldNum" sz="quarter" idx="12"/>
          </p:nvPr>
        </p:nvSpPr>
        <p:spPr/>
        <p:txBody>
          <a:bodyPr/>
          <a:lstStyle/>
          <a:p>
            <a:fld id="{F58011F5-2113-FD44-9478-BB044CC514B6}" type="slidenum">
              <a:rPr lang="en-US" smtClean="0"/>
              <a:t>54</a:t>
            </a:fld>
            <a:endParaRPr lang="en-US"/>
          </a:p>
        </p:txBody>
      </p:sp>
    </p:spTree>
    <p:extLst>
      <p:ext uri="{BB962C8B-B14F-4D97-AF65-F5344CB8AC3E}">
        <p14:creationId xmlns:p14="http://schemas.microsoft.com/office/powerpoint/2010/main" val="209477855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E0C9DDBA-CD47-79EB-6132-1E8AAE39F0F8}"/>
              </a:ext>
            </a:extLst>
          </p:cNvPr>
          <p:cNvSpPr>
            <a:spLocks noGrp="1"/>
          </p:cNvSpPr>
          <p:nvPr>
            <p:ph type="title"/>
          </p:nvPr>
        </p:nvSpPr>
        <p:spPr>
          <a:xfrm>
            <a:off x="2036182" y="1043832"/>
            <a:ext cx="7165575" cy="1044520"/>
          </a:xfrm>
        </p:spPr>
        <p:txBody>
          <a:bodyPr>
            <a:normAutofit/>
          </a:bodyPr>
          <a:lstStyle/>
          <a:p>
            <a:r>
              <a:rPr lang="en-US"/>
              <a:t>Lab-9: Cilium Network Policy demo</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DCDAA21B-B940-6335-5EF8-709417878A25}"/>
              </a:ext>
            </a:extLst>
          </p:cNvPr>
          <p:cNvSpPr>
            <a:spLocks noGrp="1"/>
          </p:cNvSpPr>
          <p:nvPr>
            <p:ph idx="1"/>
          </p:nvPr>
        </p:nvSpPr>
        <p:spPr>
          <a:xfrm>
            <a:off x="1600753" y="2535446"/>
            <a:ext cx="8983489" cy="3554457"/>
          </a:xfrm>
        </p:spPr>
        <p:txBody>
          <a:bodyPr>
            <a:normAutofit/>
          </a:bodyPr>
          <a:lstStyle/>
          <a:p>
            <a:r>
              <a:rPr lang="en-US">
                <a:solidFill>
                  <a:schemeClr val="tx1"/>
                </a:solidFill>
              </a:rPr>
              <a:t>Use </a:t>
            </a:r>
            <a:r>
              <a:rPr lang="en-US" err="1">
                <a:solidFill>
                  <a:schemeClr val="tx1"/>
                </a:solidFill>
              </a:rPr>
              <a:t>CIliumNetworkPolicy</a:t>
            </a:r>
            <a:r>
              <a:rPr lang="en-US">
                <a:solidFill>
                  <a:schemeClr val="tx1"/>
                </a:solidFill>
              </a:rPr>
              <a:t> to disable all communication to database pod, except from the backend pod</a:t>
            </a:r>
          </a:p>
        </p:txBody>
      </p:sp>
      <p:sp>
        <p:nvSpPr>
          <p:cNvPr id="4" name="Footer Placeholder 3">
            <a:extLst>
              <a:ext uri="{FF2B5EF4-FFF2-40B4-BE49-F238E27FC236}">
                <a16:creationId xmlns:a16="http://schemas.microsoft.com/office/drawing/2014/main" id="{841A0955-BCBF-5960-2310-4E1BF78D0D34}"/>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604D44B6-8D7D-1ADF-CCDD-3CB88AE76F78}"/>
              </a:ext>
            </a:extLst>
          </p:cNvPr>
          <p:cNvSpPr>
            <a:spLocks noGrp="1"/>
          </p:cNvSpPr>
          <p:nvPr>
            <p:ph type="sldNum" sz="quarter" idx="12"/>
          </p:nvPr>
        </p:nvSpPr>
        <p:spPr/>
        <p:txBody>
          <a:bodyPr/>
          <a:lstStyle/>
          <a:p>
            <a:fld id="{F58011F5-2113-FD44-9478-BB044CC514B6}" type="slidenum">
              <a:rPr lang="en-US" smtClean="0"/>
              <a:t>55</a:t>
            </a:fld>
            <a:endParaRPr lang="en-US"/>
          </a:p>
        </p:txBody>
      </p:sp>
      <p:pic>
        <p:nvPicPr>
          <p:cNvPr id="7" name="Picture 6" descr="A science lab equipment with a dropper and a pipette&#10;&#10;Description automatically generated with medium confidence">
            <a:extLst>
              <a:ext uri="{FF2B5EF4-FFF2-40B4-BE49-F238E27FC236}">
                <a16:creationId xmlns:a16="http://schemas.microsoft.com/office/drawing/2014/main" id="{63E554EF-3E11-C116-989D-D16918AFB04D}"/>
              </a:ext>
            </a:extLst>
          </p:cNvPr>
          <p:cNvPicPr>
            <a:picLocks noChangeAspect="1"/>
          </p:cNvPicPr>
          <p:nvPr/>
        </p:nvPicPr>
        <p:blipFill>
          <a:blip r:embed="rId3"/>
          <a:stretch>
            <a:fillRect/>
          </a:stretch>
        </p:blipFill>
        <p:spPr>
          <a:xfrm>
            <a:off x="453380" y="898648"/>
            <a:ext cx="1451285" cy="1348600"/>
          </a:xfrm>
          <a:prstGeom prst="roundRect">
            <a:avLst>
              <a:gd name="adj" fmla="val 1858"/>
            </a:avLst>
          </a:prstGeom>
          <a:effectLst/>
        </p:spPr>
      </p:pic>
    </p:spTree>
    <p:extLst>
      <p:ext uri="{BB962C8B-B14F-4D97-AF65-F5344CB8AC3E}">
        <p14:creationId xmlns:p14="http://schemas.microsoft.com/office/powerpoint/2010/main" val="134919636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2C646E12-0101-4F38-BE55-A8B73816D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95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B6F02C5-70E9-73AE-F3C0-0811DDCFC760}"/>
              </a:ext>
            </a:extLst>
          </p:cNvPr>
          <p:cNvSpPr>
            <a:spLocks noGrp="1"/>
          </p:cNvSpPr>
          <p:nvPr>
            <p:ph type="title"/>
          </p:nvPr>
        </p:nvSpPr>
        <p:spPr>
          <a:xfrm>
            <a:off x="289249" y="1123837"/>
            <a:ext cx="4016116" cy="1255469"/>
          </a:xfrm>
        </p:spPr>
        <p:txBody>
          <a:bodyPr>
            <a:normAutofit/>
          </a:bodyPr>
          <a:lstStyle/>
          <a:p>
            <a:r>
              <a:rPr lang="en-US"/>
              <a:t>Cilium Service Mesh</a:t>
            </a:r>
          </a:p>
        </p:txBody>
      </p:sp>
      <p:sp>
        <p:nvSpPr>
          <p:cNvPr id="3" name="Content Placeholder 2">
            <a:extLst>
              <a:ext uri="{FF2B5EF4-FFF2-40B4-BE49-F238E27FC236}">
                <a16:creationId xmlns:a16="http://schemas.microsoft.com/office/drawing/2014/main" id="{6AAA75AB-53A5-F1EF-B364-B6EED7ACF270}"/>
              </a:ext>
            </a:extLst>
          </p:cNvPr>
          <p:cNvSpPr>
            <a:spLocks noGrp="1"/>
          </p:cNvSpPr>
          <p:nvPr>
            <p:ph idx="1"/>
          </p:nvPr>
        </p:nvSpPr>
        <p:spPr>
          <a:xfrm>
            <a:off x="289249" y="2510395"/>
            <a:ext cx="4016116" cy="3274586"/>
          </a:xfrm>
        </p:spPr>
        <p:txBody>
          <a:bodyPr anchor="t">
            <a:normAutofit/>
          </a:bodyPr>
          <a:lstStyle/>
          <a:p>
            <a:r>
              <a:rPr lang="en-IN" b="0" i="0">
                <a:solidFill>
                  <a:srgbClr val="FFFFFF"/>
                </a:solidFill>
                <a:effectLst/>
                <a:latin typeface="Inter"/>
              </a:rPr>
              <a:t>Cilium Service Mesh redefines traditional service mesh frameworks by integrating the mesh layer directly into the kernel using </a:t>
            </a:r>
            <a:r>
              <a:rPr lang="en-IN" b="0" i="0" err="1">
                <a:solidFill>
                  <a:srgbClr val="FFFFFF"/>
                </a:solidFill>
                <a:effectLst/>
                <a:latin typeface="Inter"/>
              </a:rPr>
              <a:t>eBPF</a:t>
            </a:r>
            <a:r>
              <a:rPr lang="en-IN" b="0" i="0">
                <a:solidFill>
                  <a:srgbClr val="FFFFFF"/>
                </a:solidFill>
                <a:effectLst/>
                <a:latin typeface="Inter"/>
              </a:rPr>
              <a:t>, thus eliminating the need for sidecar proxies.</a:t>
            </a:r>
          </a:p>
          <a:p>
            <a:r>
              <a:rPr lang="en-US">
                <a:solidFill>
                  <a:srgbClr val="FFFFFF"/>
                </a:solidFill>
                <a:ea typeface="+mn-lt"/>
                <a:cs typeface="+mn-lt"/>
              </a:rPr>
              <a:t>https://isovalent.com/</a:t>
            </a:r>
            <a:endParaRPr lang="en-US">
              <a:solidFill>
                <a:srgbClr val="FFFFFF"/>
              </a:solidFill>
            </a:endParaRPr>
          </a:p>
        </p:txBody>
      </p:sp>
      <p:pic>
        <p:nvPicPr>
          <p:cNvPr id="2050" name="Picture 2" descr="Cilium Service Mesh - Everything You Need to Know">
            <a:extLst>
              <a:ext uri="{FF2B5EF4-FFF2-40B4-BE49-F238E27FC236}">
                <a16:creationId xmlns:a16="http://schemas.microsoft.com/office/drawing/2014/main" id="{AF99F006-FA05-677C-9D47-9B6D4B8C3C9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870277" y="1499923"/>
            <a:ext cx="6193767" cy="3236243"/>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AAD02ED6-05A7-6327-72D4-D97E9A25011C}"/>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9D10FF99-ADDA-7B71-E11F-541F57FAD83B}"/>
              </a:ext>
            </a:extLst>
          </p:cNvPr>
          <p:cNvSpPr>
            <a:spLocks noGrp="1"/>
          </p:cNvSpPr>
          <p:nvPr>
            <p:ph type="sldNum" sz="quarter" idx="12"/>
          </p:nvPr>
        </p:nvSpPr>
        <p:spPr/>
        <p:txBody>
          <a:bodyPr/>
          <a:lstStyle/>
          <a:p>
            <a:fld id="{F58011F5-2113-FD44-9478-BB044CC514B6}" type="slidenum">
              <a:rPr lang="en-US" smtClean="0"/>
              <a:t>56</a:t>
            </a:fld>
            <a:endParaRPr lang="en-US"/>
          </a:p>
        </p:txBody>
      </p:sp>
    </p:spTree>
    <p:extLst>
      <p:ext uri="{BB962C8B-B14F-4D97-AF65-F5344CB8AC3E}">
        <p14:creationId xmlns:p14="http://schemas.microsoft.com/office/powerpoint/2010/main" val="33750231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87081-F49A-B31E-071A-B1965E30867F}"/>
              </a:ext>
            </a:extLst>
          </p:cNvPr>
          <p:cNvSpPr>
            <a:spLocks noGrp="1"/>
          </p:cNvSpPr>
          <p:nvPr>
            <p:ph type="title"/>
          </p:nvPr>
        </p:nvSpPr>
        <p:spPr/>
        <p:txBody>
          <a:bodyPr/>
          <a:lstStyle/>
          <a:p>
            <a:r>
              <a:rPr lang="en-US" err="1"/>
              <a:t>Isovalent</a:t>
            </a:r>
            <a:r>
              <a:rPr lang="en-US"/>
              <a:t> Labs</a:t>
            </a:r>
          </a:p>
        </p:txBody>
      </p:sp>
      <p:sp>
        <p:nvSpPr>
          <p:cNvPr id="3" name="Content Placeholder 2">
            <a:extLst>
              <a:ext uri="{FF2B5EF4-FFF2-40B4-BE49-F238E27FC236}">
                <a16:creationId xmlns:a16="http://schemas.microsoft.com/office/drawing/2014/main" id="{CB80657D-D1D8-7C95-8CBA-C16333420E1B}"/>
              </a:ext>
            </a:extLst>
          </p:cNvPr>
          <p:cNvSpPr>
            <a:spLocks noGrp="1"/>
          </p:cNvSpPr>
          <p:nvPr>
            <p:ph idx="1"/>
          </p:nvPr>
        </p:nvSpPr>
        <p:spPr/>
        <p:txBody>
          <a:bodyPr/>
          <a:lstStyle/>
          <a:p>
            <a:r>
              <a:rPr lang="en-US">
                <a:ea typeface="+mn-lt"/>
                <a:cs typeface="+mn-lt"/>
              </a:rPr>
              <a:t>https://isovalent.com/resource-library/labs/</a:t>
            </a:r>
            <a:endParaRPr lang="en-US"/>
          </a:p>
        </p:txBody>
      </p:sp>
      <p:sp>
        <p:nvSpPr>
          <p:cNvPr id="4" name="Footer Placeholder 3">
            <a:extLst>
              <a:ext uri="{FF2B5EF4-FFF2-40B4-BE49-F238E27FC236}">
                <a16:creationId xmlns:a16="http://schemas.microsoft.com/office/drawing/2014/main" id="{090077F1-0217-8476-6B1A-0106A13007D0}"/>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7495943F-701F-C3BC-C9CC-0A892B6D1747}"/>
              </a:ext>
            </a:extLst>
          </p:cNvPr>
          <p:cNvSpPr>
            <a:spLocks noGrp="1"/>
          </p:cNvSpPr>
          <p:nvPr>
            <p:ph type="sldNum" sz="quarter" idx="12"/>
          </p:nvPr>
        </p:nvSpPr>
        <p:spPr/>
        <p:txBody>
          <a:bodyPr/>
          <a:lstStyle/>
          <a:p>
            <a:fld id="{F58011F5-2113-FD44-9478-BB044CC514B6}" type="slidenum">
              <a:rPr lang="en-US" smtClean="0"/>
              <a:t>57</a:t>
            </a:fld>
            <a:endParaRPr lang="en-US"/>
          </a:p>
        </p:txBody>
      </p:sp>
    </p:spTree>
    <p:extLst>
      <p:ext uri="{BB962C8B-B14F-4D97-AF65-F5344CB8AC3E}">
        <p14:creationId xmlns:p14="http://schemas.microsoft.com/office/powerpoint/2010/main" val="28778217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E9442404-2091-0D5A-0A11-4A6180B665C8}"/>
              </a:ext>
            </a:extLst>
          </p:cNvPr>
          <p:cNvSpPr>
            <a:spLocks noGrp="1"/>
          </p:cNvSpPr>
          <p:nvPr>
            <p:ph type="title"/>
          </p:nvPr>
        </p:nvSpPr>
        <p:spPr>
          <a:xfrm>
            <a:off x="1600754" y="1087374"/>
            <a:ext cx="8983489" cy="1000978"/>
          </a:xfrm>
        </p:spPr>
        <p:txBody>
          <a:bodyPr>
            <a:normAutofit/>
          </a:bodyPr>
          <a:lstStyle/>
          <a:p>
            <a:r>
              <a:rPr lang="en-US"/>
              <a:t>Real-world use cases of </a:t>
            </a:r>
            <a:r>
              <a:rPr lang="en-US" err="1"/>
              <a:t>eBPF</a:t>
            </a:r>
            <a:r>
              <a:rPr lang="en-US"/>
              <a:t>	</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30A59999-9D97-4DA2-1678-D9FDB6551DB4}"/>
              </a:ext>
            </a:extLst>
          </p:cNvPr>
          <p:cNvSpPr>
            <a:spLocks noGrp="1"/>
          </p:cNvSpPr>
          <p:nvPr>
            <p:ph idx="1"/>
          </p:nvPr>
        </p:nvSpPr>
        <p:spPr>
          <a:xfrm>
            <a:off x="1600753" y="2535446"/>
            <a:ext cx="8983489" cy="3554457"/>
          </a:xfrm>
        </p:spPr>
        <p:txBody>
          <a:bodyPr>
            <a:normAutofit/>
          </a:bodyPr>
          <a:lstStyle/>
          <a:p>
            <a:r>
              <a:rPr lang="en-US">
                <a:solidFill>
                  <a:schemeClr val="tx1"/>
                </a:solidFill>
              </a:rPr>
              <a:t>Netflix</a:t>
            </a:r>
          </a:p>
          <a:p>
            <a:r>
              <a:rPr lang="en-US">
                <a:solidFill>
                  <a:schemeClr val="tx1"/>
                </a:solidFill>
              </a:rPr>
              <a:t>Google</a:t>
            </a:r>
          </a:p>
        </p:txBody>
      </p:sp>
      <p:sp>
        <p:nvSpPr>
          <p:cNvPr id="4" name="Footer Placeholder 3">
            <a:extLst>
              <a:ext uri="{FF2B5EF4-FFF2-40B4-BE49-F238E27FC236}">
                <a16:creationId xmlns:a16="http://schemas.microsoft.com/office/drawing/2014/main" id="{2E4A1242-EAF0-156A-9366-FA362AE5213C}"/>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F1F703C8-0D29-BB23-0B1B-D562BFE0832F}"/>
              </a:ext>
            </a:extLst>
          </p:cNvPr>
          <p:cNvSpPr>
            <a:spLocks noGrp="1"/>
          </p:cNvSpPr>
          <p:nvPr>
            <p:ph type="sldNum" sz="quarter" idx="12"/>
          </p:nvPr>
        </p:nvSpPr>
        <p:spPr/>
        <p:txBody>
          <a:bodyPr/>
          <a:lstStyle/>
          <a:p>
            <a:fld id="{F58011F5-2113-FD44-9478-BB044CC514B6}" type="slidenum">
              <a:rPr lang="en-US" smtClean="0"/>
              <a:t>58</a:t>
            </a:fld>
            <a:endParaRPr lang="en-US"/>
          </a:p>
        </p:txBody>
      </p:sp>
    </p:spTree>
    <p:extLst>
      <p:ext uri="{BB962C8B-B14F-4D97-AF65-F5344CB8AC3E}">
        <p14:creationId xmlns:p14="http://schemas.microsoft.com/office/powerpoint/2010/main" val="319232171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D2758-8B4C-5C1B-A3A7-C8DAC0EAC8BD}"/>
              </a:ext>
            </a:extLst>
          </p:cNvPr>
          <p:cNvSpPr>
            <a:spLocks noGrp="1"/>
          </p:cNvSpPr>
          <p:nvPr>
            <p:ph type="title"/>
          </p:nvPr>
        </p:nvSpPr>
        <p:spPr/>
        <p:txBody>
          <a:bodyPr/>
          <a:lstStyle/>
          <a:p>
            <a:r>
              <a:rPr lang="en-US"/>
              <a:t>Cons of using </a:t>
            </a:r>
            <a:r>
              <a:rPr lang="en-US" err="1"/>
              <a:t>eBPF</a:t>
            </a:r>
            <a:endParaRPr lang="en-US"/>
          </a:p>
        </p:txBody>
      </p:sp>
      <p:sp>
        <p:nvSpPr>
          <p:cNvPr id="3" name="Content Placeholder 2">
            <a:extLst>
              <a:ext uri="{FF2B5EF4-FFF2-40B4-BE49-F238E27FC236}">
                <a16:creationId xmlns:a16="http://schemas.microsoft.com/office/drawing/2014/main" id="{DE583058-67E8-087A-6209-4E0F06A2DBF9}"/>
              </a:ext>
            </a:extLst>
          </p:cNvPr>
          <p:cNvSpPr>
            <a:spLocks noGrp="1"/>
          </p:cNvSpPr>
          <p:nvPr>
            <p:ph idx="1"/>
          </p:nvPr>
        </p:nvSpPr>
        <p:spPr/>
        <p:txBody>
          <a:bodyPr/>
          <a:lstStyle/>
          <a:p>
            <a:r>
              <a:rPr lang="en-US"/>
              <a:t>Dependence on kernel headers – need to be CO-RE compliant</a:t>
            </a:r>
          </a:p>
          <a:p>
            <a:r>
              <a:rPr lang="en-US"/>
              <a:t>Program that runs on one kernel may be rejected by another kernel.</a:t>
            </a:r>
          </a:p>
          <a:p>
            <a:r>
              <a:rPr lang="en-US"/>
              <a:t>Still a nascent solution for Windows workloads.</a:t>
            </a:r>
          </a:p>
        </p:txBody>
      </p:sp>
      <p:sp>
        <p:nvSpPr>
          <p:cNvPr id="4" name="Footer Placeholder 3">
            <a:extLst>
              <a:ext uri="{FF2B5EF4-FFF2-40B4-BE49-F238E27FC236}">
                <a16:creationId xmlns:a16="http://schemas.microsoft.com/office/drawing/2014/main" id="{E2B37B0F-0313-07DF-E61B-38D2BC508A90}"/>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D90B634A-6619-04A5-E87B-2E7E2B64A6CA}"/>
              </a:ext>
            </a:extLst>
          </p:cNvPr>
          <p:cNvSpPr>
            <a:spLocks noGrp="1"/>
          </p:cNvSpPr>
          <p:nvPr>
            <p:ph type="sldNum" sz="quarter" idx="12"/>
          </p:nvPr>
        </p:nvSpPr>
        <p:spPr/>
        <p:txBody>
          <a:bodyPr/>
          <a:lstStyle/>
          <a:p>
            <a:fld id="{F58011F5-2113-FD44-9478-BB044CC514B6}" type="slidenum">
              <a:rPr lang="en-US" smtClean="0"/>
              <a:t>59</a:t>
            </a:fld>
            <a:endParaRPr lang="en-US"/>
          </a:p>
        </p:txBody>
      </p:sp>
    </p:spTree>
    <p:extLst>
      <p:ext uri="{BB962C8B-B14F-4D97-AF65-F5344CB8AC3E}">
        <p14:creationId xmlns:p14="http://schemas.microsoft.com/office/powerpoint/2010/main" val="2211936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217C7C7-277A-A7C6-A341-C15CEC8DA09F}"/>
              </a:ext>
            </a:extLst>
          </p:cNvPr>
          <p:cNvSpPr>
            <a:spLocks noGrp="1"/>
          </p:cNvSpPr>
          <p:nvPr>
            <p:ph type="title"/>
          </p:nvPr>
        </p:nvSpPr>
        <p:spPr>
          <a:xfrm>
            <a:off x="1539116" y="864108"/>
            <a:ext cx="3073914" cy="5120639"/>
          </a:xfrm>
        </p:spPr>
        <p:txBody>
          <a:bodyPr>
            <a:normAutofit/>
          </a:bodyPr>
          <a:lstStyle/>
          <a:p>
            <a:pPr algn="r"/>
            <a:r>
              <a:rPr lang="en-US">
                <a:solidFill>
                  <a:schemeClr val="tx1">
                    <a:lumMod val="85000"/>
                    <a:lumOff val="15000"/>
                  </a:schemeClr>
                </a:solidFill>
              </a:rPr>
              <a:t>History of eBPF</a:t>
            </a:r>
          </a:p>
        </p:txBody>
      </p:sp>
      <p:sp>
        <p:nvSpPr>
          <p:cNvPr id="27" name="Rectangle 26">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8693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9" name="Straight Connector 28">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51129"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776FE7C-20B5-5D20-92AF-6FB007EC2554}"/>
              </a:ext>
            </a:extLst>
          </p:cNvPr>
          <p:cNvSpPr>
            <a:spLocks noGrp="1"/>
          </p:cNvSpPr>
          <p:nvPr>
            <p:ph idx="1"/>
          </p:nvPr>
        </p:nvSpPr>
        <p:spPr>
          <a:xfrm>
            <a:off x="5289229" y="864108"/>
            <a:ext cx="5910677" cy="5120640"/>
          </a:xfrm>
        </p:spPr>
        <p:txBody>
          <a:bodyPr>
            <a:normAutofit/>
          </a:bodyPr>
          <a:lstStyle/>
          <a:p>
            <a:r>
              <a:rPr lang="en-IN" b="0" i="0" u="none" strike="noStrike">
                <a:effectLst/>
                <a:latin typeface="source-serif-pro"/>
              </a:rPr>
              <a:t>BPF, Originally known as BSD Packet Filter deploys a kernel agent, a packet filter, which allows one to process packets at an early stage at the entry point of the networking stack. The BPF Pseudo-Machine, an abstract machine (similar in concept to the Java Virtual Machine), was designed specifically for packet filtering. As this abstract machine serves the purpose of packet filtering exclusively, it operates inside the kernel-space as a kernel agent.</a:t>
            </a:r>
          </a:p>
          <a:p>
            <a:r>
              <a:rPr lang="en-IN" b="0" i="0" u="none" strike="noStrike">
                <a:effectLst/>
                <a:latin typeface="source-serif-pro"/>
              </a:rPr>
              <a:t>The concept of eBPF was introduced with Linux kernel version 3.18, finding application in areas such as security, tracing, profiling, observability, and monitoring. </a:t>
            </a:r>
            <a:endParaRPr lang="en-US"/>
          </a:p>
        </p:txBody>
      </p:sp>
      <p:sp>
        <p:nvSpPr>
          <p:cNvPr id="31" name="Rectangle 30">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83988" y="767825"/>
            <a:ext cx="508012"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915A8EEB-F7DC-7562-97E6-E6B1ABB74F1A}"/>
              </a:ext>
            </a:extLst>
          </p:cNvPr>
          <p:cNvSpPr>
            <a:spLocks noGrp="1"/>
          </p:cNvSpPr>
          <p:nvPr>
            <p:ph type="ftr" sz="quarter" idx="11"/>
          </p:nvPr>
        </p:nvSpPr>
        <p:spPr/>
        <p:txBody>
          <a:bodyPr/>
          <a:lstStyle/>
          <a:p>
            <a:r>
              <a:rPr lang="en-US"/>
              <a:t>Cisco Confidential 2024</a:t>
            </a:r>
          </a:p>
        </p:txBody>
      </p:sp>
      <p:sp>
        <p:nvSpPr>
          <p:cNvPr id="6" name="Slide Number Placeholder 5">
            <a:extLst>
              <a:ext uri="{FF2B5EF4-FFF2-40B4-BE49-F238E27FC236}">
                <a16:creationId xmlns:a16="http://schemas.microsoft.com/office/drawing/2014/main" id="{A1DA9A54-681C-6319-615E-80F28B8E1186}"/>
              </a:ext>
            </a:extLst>
          </p:cNvPr>
          <p:cNvSpPr>
            <a:spLocks noGrp="1"/>
          </p:cNvSpPr>
          <p:nvPr>
            <p:ph type="sldNum" sz="quarter" idx="12"/>
          </p:nvPr>
        </p:nvSpPr>
        <p:spPr/>
        <p:txBody>
          <a:bodyPr/>
          <a:lstStyle/>
          <a:p>
            <a:fld id="{F58011F5-2113-FD44-9478-BB044CC514B6}" type="slidenum">
              <a:rPr lang="en-US" smtClean="0"/>
              <a:t>6</a:t>
            </a:fld>
            <a:endParaRPr lang="en-US"/>
          </a:p>
        </p:txBody>
      </p:sp>
    </p:spTree>
    <p:extLst>
      <p:ext uri="{BB962C8B-B14F-4D97-AF65-F5344CB8AC3E}">
        <p14:creationId xmlns:p14="http://schemas.microsoft.com/office/powerpoint/2010/main" val="91900121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D7E28-401F-9C72-951F-EFA0BA3C3E55}"/>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77DDAB30-6277-6ECF-81CB-7DFF5303185C}"/>
              </a:ext>
            </a:extLst>
          </p:cNvPr>
          <p:cNvSpPr>
            <a:spLocks noGrp="1"/>
          </p:cNvSpPr>
          <p:nvPr>
            <p:ph idx="1"/>
          </p:nvPr>
        </p:nvSpPr>
        <p:spPr/>
        <p:txBody>
          <a:bodyPr/>
          <a:lstStyle/>
          <a:p>
            <a:r>
              <a:rPr lang="en-US" err="1"/>
              <a:t>eCHO</a:t>
            </a:r>
            <a:r>
              <a:rPr lang="en-US"/>
              <a:t> newsletter</a:t>
            </a:r>
          </a:p>
          <a:p>
            <a:r>
              <a:rPr lang="en-US" err="1"/>
              <a:t>Isovalent</a:t>
            </a:r>
            <a:r>
              <a:rPr lang="en-US"/>
              <a:t> blogs</a:t>
            </a:r>
          </a:p>
          <a:p>
            <a:r>
              <a:rPr lang="en-US"/>
              <a:t>https://</a:t>
            </a:r>
            <a:r>
              <a:rPr lang="en-US" err="1"/>
              <a:t>github.com</a:t>
            </a:r>
            <a:r>
              <a:rPr lang="en-US"/>
              <a:t>/isala404/</a:t>
            </a:r>
            <a:r>
              <a:rPr lang="en-US" err="1"/>
              <a:t>kube-ebpf</a:t>
            </a:r>
            <a:endParaRPr lang="en-US"/>
          </a:p>
        </p:txBody>
      </p:sp>
      <p:sp>
        <p:nvSpPr>
          <p:cNvPr id="4" name="Footer Placeholder 3">
            <a:extLst>
              <a:ext uri="{FF2B5EF4-FFF2-40B4-BE49-F238E27FC236}">
                <a16:creationId xmlns:a16="http://schemas.microsoft.com/office/drawing/2014/main" id="{B73CD762-1502-6F7B-80A8-BAF7705F3D85}"/>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B6D5792F-C5DA-5F39-CF51-95FF9CBAA02D}"/>
              </a:ext>
            </a:extLst>
          </p:cNvPr>
          <p:cNvSpPr>
            <a:spLocks noGrp="1"/>
          </p:cNvSpPr>
          <p:nvPr>
            <p:ph type="sldNum" sz="quarter" idx="12"/>
          </p:nvPr>
        </p:nvSpPr>
        <p:spPr/>
        <p:txBody>
          <a:bodyPr/>
          <a:lstStyle/>
          <a:p>
            <a:fld id="{F58011F5-2113-FD44-9478-BB044CC514B6}" type="slidenum">
              <a:rPr lang="en-US" smtClean="0"/>
              <a:t>60</a:t>
            </a:fld>
            <a:endParaRPr lang="en-US"/>
          </a:p>
        </p:txBody>
      </p:sp>
    </p:spTree>
    <p:extLst>
      <p:ext uri="{BB962C8B-B14F-4D97-AF65-F5344CB8AC3E}">
        <p14:creationId xmlns:p14="http://schemas.microsoft.com/office/powerpoint/2010/main" val="252138067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1" name="Rectangle 10">
            <a:extLst>
              <a:ext uri="{FF2B5EF4-FFF2-40B4-BE49-F238E27FC236}">
                <a16:creationId xmlns:a16="http://schemas.microsoft.com/office/drawing/2014/main" id="{2F4AD318-2FB6-4C6E-931E-58E404FA18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1A118E35-1CBF-4863-8497-F4DF1A166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82" y="752748"/>
            <a:ext cx="1001483" cy="4744251"/>
          </a:xfrm>
          <a:custGeom>
            <a:avLst/>
            <a:gdLst>
              <a:gd name="connsiteX0" fmla="*/ 0 w 1001483"/>
              <a:gd name="connsiteY0" fmla="*/ 0 h 4744251"/>
              <a:gd name="connsiteX1" fmla="*/ 1001483 w 1001483"/>
              <a:gd name="connsiteY1" fmla="*/ 0 h 4744251"/>
              <a:gd name="connsiteX2" fmla="*/ 0 w 1001483"/>
              <a:gd name="connsiteY2" fmla="*/ 4744251 h 4744251"/>
            </a:gdLst>
            <a:ahLst/>
            <a:cxnLst>
              <a:cxn ang="0">
                <a:pos x="connsiteX0" y="connsiteY0"/>
              </a:cxn>
              <a:cxn ang="0">
                <a:pos x="connsiteX1" y="connsiteY1"/>
              </a:cxn>
              <a:cxn ang="0">
                <a:pos x="connsiteX2" y="connsiteY2"/>
              </a:cxn>
            </a:cxnLst>
            <a:rect l="l" t="t" r="r" b="b"/>
            <a:pathLst>
              <a:path w="1001483" h="4744251">
                <a:moveTo>
                  <a:pt x="0" y="0"/>
                </a:moveTo>
                <a:lnTo>
                  <a:pt x="1001483" y="0"/>
                </a:lnTo>
                <a:lnTo>
                  <a:pt x="0" y="474425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5" name="Freeform: Shape 14">
            <a:extLst>
              <a:ext uri="{FF2B5EF4-FFF2-40B4-BE49-F238E27FC236}">
                <a16:creationId xmlns:a16="http://schemas.microsoft.com/office/drawing/2014/main" id="{6E187274-5DC2-4BE0-AF99-925D6D9735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7094" y="761999"/>
            <a:ext cx="4208489" cy="5334001"/>
          </a:xfrm>
          <a:custGeom>
            <a:avLst/>
            <a:gdLst>
              <a:gd name="connsiteX0" fmla="*/ 1015642 w 4208489"/>
              <a:gd name="connsiteY0" fmla="*/ 0 h 5334001"/>
              <a:gd name="connsiteX1" fmla="*/ 4208489 w 4208489"/>
              <a:gd name="connsiteY1" fmla="*/ 0 h 5334001"/>
              <a:gd name="connsiteX2" fmla="*/ 4208489 w 4208489"/>
              <a:gd name="connsiteY2" fmla="*/ 5334001 h 5334001"/>
              <a:gd name="connsiteX3" fmla="*/ 0 w 4208489"/>
              <a:gd name="connsiteY3" fmla="*/ 5334001 h 5334001"/>
            </a:gdLst>
            <a:ahLst/>
            <a:cxnLst>
              <a:cxn ang="0">
                <a:pos x="connsiteX0" y="connsiteY0"/>
              </a:cxn>
              <a:cxn ang="0">
                <a:pos x="connsiteX1" y="connsiteY1"/>
              </a:cxn>
              <a:cxn ang="0">
                <a:pos x="connsiteX2" y="connsiteY2"/>
              </a:cxn>
              <a:cxn ang="0">
                <a:pos x="connsiteX3" y="connsiteY3"/>
              </a:cxn>
            </a:cxnLst>
            <a:rect l="l" t="t" r="r" b="b"/>
            <a:pathLst>
              <a:path w="4208489" h="5334001">
                <a:moveTo>
                  <a:pt x="1015642" y="0"/>
                </a:moveTo>
                <a:lnTo>
                  <a:pt x="4208489" y="0"/>
                </a:lnTo>
                <a:lnTo>
                  <a:pt x="4208489" y="5334001"/>
                </a:lnTo>
                <a:lnTo>
                  <a:pt x="0" y="53340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8684FBA-518A-9533-526D-D5DC4539F1DA}"/>
              </a:ext>
            </a:extLst>
          </p:cNvPr>
          <p:cNvSpPr>
            <a:spLocks noGrp="1"/>
          </p:cNvSpPr>
          <p:nvPr>
            <p:ph type="title"/>
          </p:nvPr>
        </p:nvSpPr>
        <p:spPr>
          <a:xfrm>
            <a:off x="1069849" y="1298448"/>
            <a:ext cx="7056444" cy="3255264"/>
          </a:xfrm>
        </p:spPr>
        <p:txBody>
          <a:bodyPr vert="horz" lIns="91440" tIns="45720" rIns="91440" bIns="45720" rtlCol="0" anchor="b">
            <a:normAutofit/>
          </a:bodyPr>
          <a:lstStyle/>
          <a:p>
            <a:pPr algn="r"/>
            <a:r>
              <a:rPr lang="en-US">
                <a:solidFill>
                  <a:schemeClr val="accent1"/>
                </a:solidFill>
              </a:rPr>
              <a:t>Backup slides</a:t>
            </a:r>
          </a:p>
        </p:txBody>
      </p:sp>
      <p:sp>
        <p:nvSpPr>
          <p:cNvPr id="3" name="Footer Placeholder 2">
            <a:extLst>
              <a:ext uri="{FF2B5EF4-FFF2-40B4-BE49-F238E27FC236}">
                <a16:creationId xmlns:a16="http://schemas.microsoft.com/office/drawing/2014/main" id="{AC7AC45B-74D9-E5E7-B1F9-83D0ACB79850}"/>
              </a:ext>
            </a:extLst>
          </p:cNvPr>
          <p:cNvSpPr>
            <a:spLocks noGrp="1"/>
          </p:cNvSpPr>
          <p:nvPr>
            <p:ph type="ftr" sz="quarter" idx="11"/>
          </p:nvPr>
        </p:nvSpPr>
        <p:spPr/>
        <p:txBody>
          <a:bodyPr/>
          <a:lstStyle/>
          <a:p>
            <a:r>
              <a:rPr lang="en-US"/>
              <a:t>Cisco Confidential 2024</a:t>
            </a:r>
          </a:p>
        </p:txBody>
      </p:sp>
      <p:sp>
        <p:nvSpPr>
          <p:cNvPr id="4" name="Slide Number Placeholder 3">
            <a:extLst>
              <a:ext uri="{FF2B5EF4-FFF2-40B4-BE49-F238E27FC236}">
                <a16:creationId xmlns:a16="http://schemas.microsoft.com/office/drawing/2014/main" id="{A7724B3C-FB0F-43B6-2AF5-9C739F6C7072}"/>
              </a:ext>
            </a:extLst>
          </p:cNvPr>
          <p:cNvSpPr>
            <a:spLocks noGrp="1"/>
          </p:cNvSpPr>
          <p:nvPr>
            <p:ph type="sldNum" sz="quarter" idx="12"/>
          </p:nvPr>
        </p:nvSpPr>
        <p:spPr/>
        <p:txBody>
          <a:bodyPr/>
          <a:lstStyle/>
          <a:p>
            <a:fld id="{F58011F5-2113-FD44-9478-BB044CC514B6}" type="slidenum">
              <a:rPr lang="en-US" smtClean="0"/>
              <a:t>61</a:t>
            </a:fld>
            <a:endParaRPr lang="en-US"/>
          </a:p>
        </p:txBody>
      </p:sp>
    </p:spTree>
    <p:extLst>
      <p:ext uri="{BB962C8B-B14F-4D97-AF65-F5344CB8AC3E}">
        <p14:creationId xmlns:p14="http://schemas.microsoft.com/office/powerpoint/2010/main" val="18571880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F1B54-7B89-9D67-8D7C-E6B4EC720FED}"/>
              </a:ext>
            </a:extLst>
          </p:cNvPr>
          <p:cNvSpPr>
            <a:spLocks noGrp="1"/>
          </p:cNvSpPr>
          <p:nvPr>
            <p:ph type="title"/>
          </p:nvPr>
        </p:nvSpPr>
        <p:spPr/>
        <p:txBody>
          <a:bodyPr/>
          <a:lstStyle/>
          <a:p>
            <a:r>
              <a:rPr lang="en-US"/>
              <a:t>How does </a:t>
            </a:r>
            <a:r>
              <a:rPr lang="en-US" err="1"/>
              <a:t>eBPF</a:t>
            </a:r>
            <a:r>
              <a:rPr lang="en-US"/>
              <a:t> work?</a:t>
            </a:r>
          </a:p>
        </p:txBody>
      </p:sp>
      <p:pic>
        <p:nvPicPr>
          <p:cNvPr id="11" name="Content Placeholder 10" descr="A diagram of a computer system&#10;&#10;Description automatically generated">
            <a:extLst>
              <a:ext uri="{FF2B5EF4-FFF2-40B4-BE49-F238E27FC236}">
                <a16:creationId xmlns:a16="http://schemas.microsoft.com/office/drawing/2014/main" id="{AF450A91-799A-9C35-B2C5-A905C1FB31B4}"/>
              </a:ext>
            </a:extLst>
          </p:cNvPr>
          <p:cNvPicPr>
            <a:picLocks noGrp="1" noChangeAspect="1"/>
          </p:cNvPicPr>
          <p:nvPr>
            <p:ph idx="1"/>
          </p:nvPr>
        </p:nvPicPr>
        <p:blipFill>
          <a:blip r:embed="rId2"/>
          <a:stretch>
            <a:fillRect/>
          </a:stretch>
        </p:blipFill>
        <p:spPr>
          <a:xfrm>
            <a:off x="4747588" y="1371600"/>
            <a:ext cx="5555848" cy="4114800"/>
          </a:xfrm>
        </p:spPr>
      </p:pic>
      <p:sp>
        <p:nvSpPr>
          <p:cNvPr id="4" name="Text Placeholder 3">
            <a:extLst>
              <a:ext uri="{FF2B5EF4-FFF2-40B4-BE49-F238E27FC236}">
                <a16:creationId xmlns:a16="http://schemas.microsoft.com/office/drawing/2014/main" id="{0C2B7263-0288-A04C-D0B9-71FAD028B9BD}"/>
              </a:ext>
            </a:extLst>
          </p:cNvPr>
          <p:cNvSpPr>
            <a:spLocks noGrp="1"/>
          </p:cNvSpPr>
          <p:nvPr>
            <p:ph type="body" sz="half" idx="2"/>
          </p:nvPr>
        </p:nvSpPr>
        <p:spPr/>
        <p:txBody>
          <a:bodyPr/>
          <a:lstStyle/>
          <a:p>
            <a:endParaRPr lang="en-US"/>
          </a:p>
        </p:txBody>
      </p:sp>
      <p:sp>
        <p:nvSpPr>
          <p:cNvPr id="5" name="Footer Placeholder 4">
            <a:extLst>
              <a:ext uri="{FF2B5EF4-FFF2-40B4-BE49-F238E27FC236}">
                <a16:creationId xmlns:a16="http://schemas.microsoft.com/office/drawing/2014/main" id="{3A5073CE-904D-F204-DB7F-DD20148EFC30}"/>
              </a:ext>
            </a:extLst>
          </p:cNvPr>
          <p:cNvSpPr>
            <a:spLocks noGrp="1"/>
          </p:cNvSpPr>
          <p:nvPr>
            <p:ph type="ftr" sz="quarter" idx="11"/>
          </p:nvPr>
        </p:nvSpPr>
        <p:spPr/>
        <p:txBody>
          <a:bodyPr/>
          <a:lstStyle/>
          <a:p>
            <a:r>
              <a:rPr lang="en-US"/>
              <a:t>Cisco Confidential 2024</a:t>
            </a:r>
          </a:p>
        </p:txBody>
      </p:sp>
      <p:sp>
        <p:nvSpPr>
          <p:cNvPr id="6" name="Slide Number Placeholder 5">
            <a:extLst>
              <a:ext uri="{FF2B5EF4-FFF2-40B4-BE49-F238E27FC236}">
                <a16:creationId xmlns:a16="http://schemas.microsoft.com/office/drawing/2014/main" id="{567DFE16-CAA1-2F09-8150-5B17C3539208}"/>
              </a:ext>
            </a:extLst>
          </p:cNvPr>
          <p:cNvSpPr>
            <a:spLocks noGrp="1"/>
          </p:cNvSpPr>
          <p:nvPr>
            <p:ph type="sldNum" sz="quarter" idx="12"/>
          </p:nvPr>
        </p:nvSpPr>
        <p:spPr/>
        <p:txBody>
          <a:bodyPr/>
          <a:lstStyle/>
          <a:p>
            <a:fld id="{F58011F5-2113-FD44-9478-BB044CC514B6}" type="slidenum">
              <a:rPr lang="en-US" smtClean="0"/>
              <a:t>62</a:t>
            </a:fld>
            <a:endParaRPr lang="en-US"/>
          </a:p>
        </p:txBody>
      </p:sp>
    </p:spTree>
    <p:extLst>
      <p:ext uri="{BB962C8B-B14F-4D97-AF65-F5344CB8AC3E}">
        <p14:creationId xmlns:p14="http://schemas.microsoft.com/office/powerpoint/2010/main" val="26070637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D6D1652-45A3-C9D5-E3F9-867AE05ED166}"/>
              </a:ext>
            </a:extLst>
          </p:cNvPr>
          <p:cNvSpPr>
            <a:spLocks noGrp="1"/>
          </p:cNvSpPr>
          <p:nvPr>
            <p:ph type="title"/>
          </p:nvPr>
        </p:nvSpPr>
        <p:spPr>
          <a:xfrm>
            <a:off x="1600754" y="1087374"/>
            <a:ext cx="8983489" cy="1000978"/>
          </a:xfrm>
        </p:spPr>
        <p:txBody>
          <a:bodyPr>
            <a:normAutofit/>
          </a:bodyPr>
          <a:lstStyle/>
          <a:p>
            <a:r>
              <a:rPr lang="en-US" err="1"/>
              <a:t>Systemd</a:t>
            </a:r>
            <a:r>
              <a:rPr lang="en-US"/>
              <a:t>, </a:t>
            </a:r>
            <a:r>
              <a:rPr lang="en-US" err="1"/>
              <a:t>systemctl</a:t>
            </a:r>
            <a:r>
              <a:rPr lang="en-US"/>
              <a:t>, </a:t>
            </a:r>
            <a:r>
              <a:rPr lang="en-US" err="1"/>
              <a:t>cgroup</a:t>
            </a:r>
            <a:r>
              <a:rPr lang="en-US"/>
              <a:t> commands</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2AD76A61-5C93-8FEC-5208-ED12738B4B14}"/>
              </a:ext>
            </a:extLst>
          </p:cNvPr>
          <p:cNvSpPr>
            <a:spLocks noGrp="1"/>
          </p:cNvSpPr>
          <p:nvPr>
            <p:ph idx="1"/>
          </p:nvPr>
        </p:nvSpPr>
        <p:spPr>
          <a:xfrm>
            <a:off x="1600753" y="2535446"/>
            <a:ext cx="8983489" cy="3554457"/>
          </a:xfrm>
        </p:spPr>
        <p:txBody>
          <a:bodyPr>
            <a:normAutofit/>
          </a:bodyPr>
          <a:lstStyle/>
          <a:p>
            <a:r>
              <a:rPr lang="en-US">
                <a:solidFill>
                  <a:schemeClr val="tx1"/>
                </a:solidFill>
                <a:latin typeface="Calibri" panose="020F0502020204030204" pitchFamily="34" charset="0"/>
                <a:cs typeface="Calibri" panose="020F0502020204030204" pitchFamily="34" charset="0"/>
              </a:rPr>
              <a:t>sudo system-cgls</a:t>
            </a:r>
          </a:p>
          <a:p>
            <a:r>
              <a:rPr lang="en-US">
                <a:solidFill>
                  <a:schemeClr val="tx1"/>
                </a:solidFill>
                <a:latin typeface="Calibri" panose="020F0502020204030204" pitchFamily="34" charset="0"/>
                <a:cs typeface="Calibri" panose="020F0502020204030204" pitchFamily="34" charset="0"/>
              </a:rPr>
              <a:t>Get into a specific container of a pod and find it’s cgroup details</a:t>
            </a:r>
          </a:p>
          <a:p>
            <a:pPr lvl="1"/>
            <a:r>
              <a:rPr lang="en-US">
                <a:solidFill>
                  <a:schemeClr val="tx1"/>
                </a:solidFill>
                <a:latin typeface="Calibri" panose="020F0502020204030204" pitchFamily="34" charset="0"/>
                <a:cs typeface="Calibri" panose="020F0502020204030204" pitchFamily="34" charset="0"/>
              </a:rPr>
              <a:t>Kubectl exec –it &lt;podname&gt; -c &lt;container-name-in-pod&gt; sh</a:t>
            </a:r>
          </a:p>
          <a:p>
            <a:pPr lvl="1"/>
            <a:r>
              <a:rPr lang="en-US">
                <a:solidFill>
                  <a:schemeClr val="tx1"/>
                </a:solidFill>
                <a:latin typeface="Calibri" panose="020F0502020204030204" pitchFamily="34" charset="0"/>
                <a:cs typeface="Calibri" panose="020F0502020204030204" pitchFamily="34" charset="0"/>
              </a:rPr>
              <a:t>Then read: /proc/self/cgroup</a:t>
            </a:r>
          </a:p>
        </p:txBody>
      </p:sp>
      <p:sp>
        <p:nvSpPr>
          <p:cNvPr id="4" name="Footer Placeholder 3">
            <a:extLst>
              <a:ext uri="{FF2B5EF4-FFF2-40B4-BE49-F238E27FC236}">
                <a16:creationId xmlns:a16="http://schemas.microsoft.com/office/drawing/2014/main" id="{B209F3B6-E902-0071-9E19-C877B047F183}"/>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25F9DBC0-A8A9-8F67-6F25-555247D06943}"/>
              </a:ext>
            </a:extLst>
          </p:cNvPr>
          <p:cNvSpPr>
            <a:spLocks noGrp="1"/>
          </p:cNvSpPr>
          <p:nvPr>
            <p:ph type="sldNum" sz="quarter" idx="12"/>
          </p:nvPr>
        </p:nvSpPr>
        <p:spPr/>
        <p:txBody>
          <a:bodyPr/>
          <a:lstStyle/>
          <a:p>
            <a:fld id="{F58011F5-2113-FD44-9478-BB044CC514B6}" type="slidenum">
              <a:rPr lang="en-US" smtClean="0"/>
              <a:t>63</a:t>
            </a:fld>
            <a:endParaRPr lang="en-US"/>
          </a:p>
        </p:txBody>
      </p:sp>
    </p:spTree>
    <p:extLst>
      <p:ext uri="{BB962C8B-B14F-4D97-AF65-F5344CB8AC3E}">
        <p14:creationId xmlns:p14="http://schemas.microsoft.com/office/powerpoint/2010/main" val="102545895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80516254-1D9F-4F3A-9870-3A3280BE2B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D742FD4-1794-45D7-1C28-0C3F4AE03953}"/>
              </a:ext>
            </a:extLst>
          </p:cNvPr>
          <p:cNvSpPr>
            <a:spLocks noGrp="1"/>
          </p:cNvSpPr>
          <p:nvPr>
            <p:ph type="title"/>
          </p:nvPr>
        </p:nvSpPr>
        <p:spPr>
          <a:xfrm>
            <a:off x="1539116" y="864108"/>
            <a:ext cx="3073914" cy="5120639"/>
          </a:xfrm>
        </p:spPr>
        <p:txBody>
          <a:bodyPr>
            <a:normAutofit/>
          </a:bodyPr>
          <a:lstStyle/>
          <a:p>
            <a:pPr algn="r"/>
            <a:r>
              <a:rPr lang="en-US">
                <a:solidFill>
                  <a:schemeClr val="tx1">
                    <a:lumMod val="85000"/>
                    <a:lumOff val="15000"/>
                  </a:schemeClr>
                </a:solidFill>
              </a:rPr>
              <a:t>/pause container in kubernetes</a:t>
            </a:r>
          </a:p>
        </p:txBody>
      </p:sp>
      <p:sp>
        <p:nvSpPr>
          <p:cNvPr id="34" name="Rectangle 33">
            <a:extLst>
              <a:ext uri="{FF2B5EF4-FFF2-40B4-BE49-F238E27FC236}">
                <a16:creationId xmlns:a16="http://schemas.microsoft.com/office/drawing/2014/main" id="{FC14672B-27A5-4CDA-ABAF-5E4CF4B41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8693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5" name="Straight Connector 34">
            <a:extLst>
              <a:ext uri="{FF2B5EF4-FFF2-40B4-BE49-F238E27FC236}">
                <a16:creationId xmlns:a16="http://schemas.microsoft.com/office/drawing/2014/main" id="{8D89589C-2C90-4407-A995-05EC3DD7AB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51129"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063B529-7C4A-9FB6-9CB8-8678DD9D53AF}"/>
              </a:ext>
            </a:extLst>
          </p:cNvPr>
          <p:cNvSpPr>
            <a:spLocks noGrp="1"/>
          </p:cNvSpPr>
          <p:nvPr>
            <p:ph idx="1"/>
          </p:nvPr>
        </p:nvSpPr>
        <p:spPr>
          <a:xfrm>
            <a:off x="5289229" y="522732"/>
            <a:ext cx="5910677" cy="5848223"/>
          </a:xfrm>
        </p:spPr>
        <p:txBody>
          <a:bodyPr>
            <a:noAutofit/>
          </a:bodyPr>
          <a:lstStyle/>
          <a:p>
            <a:pPr fontAlgn="base"/>
            <a:r>
              <a:rPr lang="en-IN" sz="1100" i="0" u="none" strike="noStrike">
                <a:effectLst/>
                <a:cs typeface="Calibri" panose="020F0502020204030204" pitchFamily="34" charset="0"/>
              </a:rPr>
              <a:t>The “pause container” is a special, internal container created and managed by Kubernetes within each pod. Its primary purpose is to serve as a placeholder for the network namespace and IPC (Inter-Process Communication) namespace for all other containers within the same pod. It is a critical component of Kubernetes’ container orchestration mechanism, providing the foundation for container-to-container communication and network isolation within a pod.</a:t>
            </a:r>
          </a:p>
          <a:p>
            <a:pPr fontAlgn="base"/>
            <a:r>
              <a:rPr lang="en-IN" sz="1100" i="0" u="none" strike="noStrike">
                <a:effectLst/>
                <a:cs typeface="Calibri" panose="020F0502020204030204" pitchFamily="34" charset="0"/>
              </a:rPr>
              <a:t>The pause container is a special type of container that is used to create a network namespace for each Pod in Kubernetes. It is responsible for routing traffic between the Pod and the outside world.</a:t>
            </a:r>
          </a:p>
          <a:p>
            <a:pPr fontAlgn="base"/>
            <a:r>
              <a:rPr lang="en-IN" sz="1100" i="0" u="none" strike="noStrike">
                <a:effectLst/>
                <a:cs typeface="Calibri" panose="020F0502020204030204" pitchFamily="34" charset="0"/>
              </a:rPr>
              <a:t>The pause container is automatically created by </a:t>
            </a:r>
            <a:r>
              <a:rPr lang="en-IN" sz="1100" i="0" u="none" strike="noStrike" err="1">
                <a:effectLst/>
                <a:cs typeface="Calibri" panose="020F0502020204030204" pitchFamily="34" charset="0"/>
              </a:rPr>
              <a:t>containerd</a:t>
            </a:r>
            <a:r>
              <a:rPr lang="en-IN" sz="1100" i="0" u="none" strike="noStrike">
                <a:effectLst/>
                <a:cs typeface="Calibri" panose="020F0502020204030204" pitchFamily="34" charset="0"/>
              </a:rPr>
              <a:t> when you start a Pod. It is not visible to </a:t>
            </a:r>
            <a:r>
              <a:rPr lang="en-IN" sz="1100" i="0" u="none" strike="noStrike" err="1">
                <a:effectLst/>
                <a:cs typeface="Calibri" panose="020F0502020204030204" pitchFamily="34" charset="0"/>
              </a:rPr>
              <a:t>kubectl</a:t>
            </a:r>
            <a:r>
              <a:rPr lang="en-IN" sz="1100" i="0" u="none" strike="noStrike">
                <a:effectLst/>
                <a:cs typeface="Calibri" panose="020F0502020204030204" pitchFamily="34" charset="0"/>
              </a:rPr>
              <a:t>, but you can see it using the </a:t>
            </a:r>
            <a:r>
              <a:rPr lang="en-IN" sz="1100" i="0" u="none" strike="noStrike" err="1">
                <a:effectLst/>
                <a:cs typeface="Calibri" panose="020F0502020204030204" pitchFamily="34" charset="0"/>
              </a:rPr>
              <a:t>ctr</a:t>
            </a:r>
            <a:r>
              <a:rPr lang="en-IN" sz="1100" i="0" u="none" strike="noStrike">
                <a:effectLst/>
                <a:cs typeface="Calibri" panose="020F0502020204030204" pitchFamily="34" charset="0"/>
              </a:rPr>
              <a:t> command. For example, the following command will list all pause containers on the node:</a:t>
            </a:r>
          </a:p>
          <a:p>
            <a:pPr fontAlgn="base">
              <a:buFont typeface="+mj-lt"/>
              <a:buAutoNum type="arabicPeriod"/>
            </a:pPr>
            <a:r>
              <a:rPr lang="en-IN" sz="1100" i="0" u="none" strike="noStrike">
                <a:effectLst/>
                <a:cs typeface="Calibri" panose="020F0502020204030204" pitchFamily="34" charset="0"/>
              </a:rPr>
              <a:t> The pause container shares its network namespace with all other containers in the pod. This means that all containers in the pod can communicate with each other over the same network stack, including sharing the same IP address and port space. This enables containers within the same pod to easily communicate with each other as if they were running on the same host.</a:t>
            </a:r>
          </a:p>
          <a:p>
            <a:pPr fontAlgn="base">
              <a:buFont typeface="+mj-lt"/>
              <a:buAutoNum type="arabicPeriod"/>
            </a:pPr>
            <a:r>
              <a:rPr lang="en-IN" sz="1100" i="0" u="none" strike="noStrike">
                <a:effectLst/>
                <a:cs typeface="Calibri" panose="020F0502020204030204" pitchFamily="34" charset="0"/>
              </a:rPr>
              <a:t>IPC Namespace: Similar to the network namespace, the pause container also shares its IPC namespace with other containers in the pod. This allows containers within the pod to use inter-process communication mechanisms like System V IPC and POSIX message queues to communicate with each other.</a:t>
            </a:r>
          </a:p>
          <a:p>
            <a:pPr fontAlgn="base">
              <a:buFont typeface="+mj-lt"/>
              <a:buAutoNum type="arabicPeriod"/>
            </a:pPr>
            <a:r>
              <a:rPr lang="en-IN" sz="1100" i="0" u="none" strike="noStrike">
                <a:effectLst/>
                <a:cs typeface="Calibri" panose="020F0502020204030204" pitchFamily="34" charset="0"/>
              </a:rPr>
              <a:t>Lifetime Management: The pause container is responsible for managing the lifecycle of the pod. When all other containers within the pod have completed their tasks and exited, the pause container remains running, effectively keeping the pod alive. This ensures that the resources allocated to the pod, such as network namespaces, are not prematurely released.</a:t>
            </a:r>
          </a:p>
          <a:p>
            <a:pPr fontAlgn="base">
              <a:buFont typeface="+mj-lt"/>
              <a:buAutoNum type="arabicPeriod"/>
            </a:pPr>
            <a:r>
              <a:rPr lang="en-IN" sz="1100" i="0" u="none" strike="noStrike">
                <a:effectLst/>
                <a:cs typeface="Calibri" panose="020F0502020204030204" pitchFamily="34" charset="0"/>
              </a:rPr>
              <a:t>Minimal Resource Usage: The pause container is typically minimal in terms of resource usage. It usually doesn’t run any application code or perform any specific functions other than serving as a placeholder for namespaces. Because of its minimal nature, it consumes very few system resources.</a:t>
            </a:r>
          </a:p>
          <a:p>
            <a:pPr fontAlgn="base">
              <a:buFont typeface="+mj-lt"/>
              <a:buAutoNum type="arabicPeriod"/>
            </a:pPr>
            <a:r>
              <a:rPr lang="en-IN" sz="1100" i="0" u="none" strike="noStrike">
                <a:effectLst/>
                <a:cs typeface="Calibri" panose="020F0502020204030204" pitchFamily="34" charset="0"/>
              </a:rPr>
              <a:t>Automatically Managed: Kubernetes automatically creates and manages the pause container, and it is not directly visible or configurable by users or administrators. It is created when the pod is started and terminated when the pod is deleted.</a:t>
            </a:r>
            <a:br>
              <a:rPr lang="en-IN" sz="1100"/>
            </a:br>
            <a:endParaRPr lang="en-US" sz="1100"/>
          </a:p>
        </p:txBody>
      </p:sp>
      <p:sp>
        <p:nvSpPr>
          <p:cNvPr id="36" name="Rectangle 35">
            <a:extLst>
              <a:ext uri="{FF2B5EF4-FFF2-40B4-BE49-F238E27FC236}">
                <a16:creationId xmlns:a16="http://schemas.microsoft.com/office/drawing/2014/main" id="{9A206779-5C74-4555-94BC-5845C92EC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83988" y="767825"/>
            <a:ext cx="508012"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1D18D2CE-752C-4C63-010E-189D35421936}"/>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a:t>Cisco Confidential 2024</a:t>
            </a:r>
          </a:p>
        </p:txBody>
      </p:sp>
      <p:sp>
        <p:nvSpPr>
          <p:cNvPr id="5" name="Slide Number Placeholder 4">
            <a:extLst>
              <a:ext uri="{FF2B5EF4-FFF2-40B4-BE49-F238E27FC236}">
                <a16:creationId xmlns:a16="http://schemas.microsoft.com/office/drawing/2014/main" id="{659FE500-6F3F-8265-7558-57C7EB224767}"/>
              </a:ext>
            </a:extLst>
          </p:cNvPr>
          <p:cNvSpPr>
            <a:spLocks noGrp="1"/>
          </p:cNvSpPr>
          <p:nvPr>
            <p:ph type="sldNum" sz="quarter" idx="12"/>
          </p:nvPr>
        </p:nvSpPr>
        <p:spPr>
          <a:xfrm>
            <a:off x="10634135" y="6356350"/>
            <a:ext cx="1530927" cy="365125"/>
          </a:xfrm>
        </p:spPr>
        <p:txBody>
          <a:bodyPr>
            <a:normAutofit/>
          </a:bodyPr>
          <a:lstStyle/>
          <a:p>
            <a:pPr>
              <a:spcAft>
                <a:spcPts val="600"/>
              </a:spcAft>
            </a:pPr>
            <a:fld id="{F58011F5-2113-FD44-9478-BB044CC514B6}" type="slidenum">
              <a:rPr lang="en-US" smtClean="0"/>
              <a:pPr>
                <a:spcAft>
                  <a:spcPts val="600"/>
                </a:spcAft>
              </a:pPr>
              <a:t>64</a:t>
            </a:fld>
            <a:endParaRPr lang="en-US"/>
          </a:p>
        </p:txBody>
      </p:sp>
    </p:spTree>
    <p:extLst>
      <p:ext uri="{BB962C8B-B14F-4D97-AF65-F5344CB8AC3E}">
        <p14:creationId xmlns:p14="http://schemas.microsoft.com/office/powerpoint/2010/main" val="302214170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7578D02-8CDF-A1FA-E99E-E2B9CAE78D99}"/>
              </a:ext>
            </a:extLst>
          </p:cNvPr>
          <p:cNvSpPr>
            <a:spLocks noGrp="1"/>
          </p:cNvSpPr>
          <p:nvPr>
            <p:ph type="title"/>
          </p:nvPr>
        </p:nvSpPr>
        <p:spPr>
          <a:xfrm>
            <a:off x="1600754" y="1087374"/>
            <a:ext cx="8983489" cy="1000978"/>
          </a:xfrm>
        </p:spPr>
        <p:txBody>
          <a:bodyPr>
            <a:normAutofit/>
          </a:bodyPr>
          <a:lstStyle/>
          <a:p>
            <a:r>
              <a:rPr lang="en-US"/>
              <a:t>Components created by Cilium	</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6970D806-FF59-7FD1-3E34-BD96BA17C35E}"/>
              </a:ext>
            </a:extLst>
          </p:cNvPr>
          <p:cNvSpPr>
            <a:spLocks noGrp="1"/>
          </p:cNvSpPr>
          <p:nvPr>
            <p:ph idx="1"/>
          </p:nvPr>
        </p:nvSpPr>
        <p:spPr>
          <a:xfrm>
            <a:off x="1600753" y="2535446"/>
            <a:ext cx="8983489" cy="3554457"/>
          </a:xfrm>
        </p:spPr>
        <p:txBody>
          <a:bodyPr>
            <a:normAutofit/>
          </a:bodyPr>
          <a:lstStyle/>
          <a:p>
            <a:r>
              <a:rPr lang="en-IN" sz="1100" b="0" i="0" u="none" strike="noStrike">
                <a:solidFill>
                  <a:schemeClr val="tx1"/>
                </a:solidFill>
                <a:effectLst/>
                <a:latin typeface="Inter"/>
              </a:rPr>
              <a:t>Combining the hooks with virtual interfaces (cilium_host, cilium_net), an optional overlay interface (cilium_vxlan), Linux kernel crypto support and a userspace proxy (Envoy) Cilium creates the following networking objects.</a:t>
            </a:r>
          </a:p>
          <a:p>
            <a:pPr lvl="1"/>
            <a:r>
              <a:rPr lang="en-IN" sz="1100" b="1" i="0" u="none" strike="noStrike">
                <a:solidFill>
                  <a:schemeClr val="tx1"/>
                </a:solidFill>
                <a:effectLst/>
                <a:latin typeface="Inter"/>
              </a:rPr>
              <a:t>Prefilter:</a:t>
            </a:r>
            <a:r>
              <a:rPr lang="en-IN" sz="1100" b="0" i="0" u="none" strike="noStrike">
                <a:solidFill>
                  <a:schemeClr val="tx1"/>
                </a:solidFill>
                <a:effectLst/>
                <a:latin typeface="Inter"/>
              </a:rPr>
              <a:t> The prefilter object runs an XDP program and provides a set of prefilter rules used to filter traffic from the network for best performance. Specifically, a set of CIDR maps supplied by the Cilium agent are used to do a lookup and the packet is either dropped</a:t>
            </a:r>
            <a:r>
              <a:rPr lang="en-IN" sz="1100">
                <a:solidFill>
                  <a:schemeClr val="tx1"/>
                </a:solidFill>
                <a:latin typeface="Inter"/>
              </a:rPr>
              <a:t> or processed.</a:t>
            </a:r>
          </a:p>
          <a:p>
            <a:pPr lvl="1"/>
            <a:r>
              <a:rPr lang="en-IN" sz="1100" b="1" i="0" u="none" strike="noStrike">
                <a:solidFill>
                  <a:schemeClr val="tx1"/>
                </a:solidFill>
                <a:effectLst/>
                <a:latin typeface="Inter"/>
              </a:rPr>
              <a:t>Endpoint Policy:</a:t>
            </a:r>
            <a:r>
              <a:rPr lang="en-IN" sz="1100" b="0" i="0" u="none" strike="noStrike">
                <a:solidFill>
                  <a:schemeClr val="tx1"/>
                </a:solidFill>
                <a:effectLst/>
                <a:latin typeface="Inter"/>
              </a:rPr>
              <a:t> The endpoint policy object implements the Cilium endpoint enforcement. Depending on the policy this layer may drop the packet, forward to a local endpoint, forward to the service object or forward to the L7 Policy object for further L7 rules. This is the primary object in the Cilium datapath responsible for mapping packets to identities and enforcing L3 and L4 policies.</a:t>
            </a:r>
          </a:p>
          <a:p>
            <a:pPr lvl="1"/>
            <a:r>
              <a:rPr lang="en-IN" sz="1100" b="1" i="0" u="none" strike="noStrike">
                <a:solidFill>
                  <a:schemeClr val="tx1"/>
                </a:solidFill>
                <a:effectLst/>
                <a:latin typeface="Inter"/>
              </a:rPr>
              <a:t>Service:</a:t>
            </a:r>
            <a:r>
              <a:rPr lang="en-IN" sz="1100" b="0" i="0" u="none" strike="noStrike">
                <a:solidFill>
                  <a:schemeClr val="tx1"/>
                </a:solidFill>
                <a:effectLst/>
                <a:latin typeface="Inter"/>
              </a:rPr>
              <a:t> The Service object performs a map lookup on the destination IP and optionally destination port for every packet received by the object. If a matching entry is found, the packet will be forwarded to one of the configured L3/L4 endpoints. Can be used as a load-balancer too. </a:t>
            </a:r>
          </a:p>
          <a:p>
            <a:pPr lvl="1"/>
            <a:r>
              <a:rPr lang="en-IN" sz="1100" b="1" i="0" u="none" strike="noStrike">
                <a:solidFill>
                  <a:schemeClr val="tx1"/>
                </a:solidFill>
                <a:effectLst/>
                <a:latin typeface="Inter"/>
              </a:rPr>
              <a:t>Socket Layer Enforcement:</a:t>
            </a:r>
            <a:r>
              <a:rPr lang="en-IN" sz="1100" b="0" i="0" u="none" strike="noStrike">
                <a:solidFill>
                  <a:schemeClr val="tx1"/>
                </a:solidFill>
                <a:effectLst/>
                <a:latin typeface="Inter"/>
              </a:rPr>
              <a:t> Socket layer enforcement uses two hooks (the socket operations hook and the socket send/recv hook) to monitor and attach to all TCP sockets associated with Cilium managed endpoints, including any L7 proxies. The socket operations hook will identify candidate sockets for accelerating. These include all local node connections (endpoint to endpoint) and any connection to a Cilium proxy. </a:t>
            </a:r>
          </a:p>
          <a:p>
            <a:pPr lvl="1"/>
            <a:r>
              <a:rPr lang="en-IN" sz="1100" b="1" i="0" u="none" strike="noStrike">
                <a:solidFill>
                  <a:schemeClr val="tx1"/>
                </a:solidFill>
                <a:effectLst/>
                <a:latin typeface="Inter"/>
              </a:rPr>
              <a:t>L7 Policy:</a:t>
            </a:r>
            <a:r>
              <a:rPr lang="en-IN" sz="1100" b="0" i="0" u="none" strike="noStrike">
                <a:solidFill>
                  <a:schemeClr val="tx1"/>
                </a:solidFill>
                <a:effectLst/>
                <a:latin typeface="Inter"/>
              </a:rPr>
              <a:t> The L7 Policy object redirects proxy traffic to a Cilium userspace proxy instance. Cilium uses an Envoy instance as its userspace proxy. Envoy will then either forward the traffic or generate appropriate reject messages based on the configured L7 policy.</a:t>
            </a:r>
          </a:p>
          <a:p>
            <a:pPr lvl="1"/>
            <a:r>
              <a:rPr lang="en-IN" sz="1100" b="1" i="0" u="none" strike="noStrike">
                <a:solidFill>
                  <a:schemeClr val="tx1"/>
                </a:solidFill>
                <a:effectLst/>
                <a:latin typeface="Inter"/>
              </a:rPr>
              <a:t>L3 Encryption:</a:t>
            </a:r>
            <a:r>
              <a:rPr lang="en-IN" sz="1100" b="0" i="0" u="none" strike="noStrike">
                <a:solidFill>
                  <a:schemeClr val="tx1"/>
                </a:solidFill>
                <a:effectLst/>
                <a:latin typeface="Inter"/>
              </a:rPr>
              <a:t> On ingress the L3 Encryption object marks packets for decryption, passes the packets to the Linux xfrm (transform) layer for decryption, and after the packet is decrypted, the object receives the packet then passes it up the stack for further processing by other objects. </a:t>
            </a:r>
            <a:endParaRPr lang="en-US" sz="1100">
              <a:solidFill>
                <a:schemeClr val="tx1"/>
              </a:solidFill>
            </a:endParaRPr>
          </a:p>
        </p:txBody>
      </p:sp>
      <p:sp>
        <p:nvSpPr>
          <p:cNvPr id="4" name="Footer Placeholder 3">
            <a:extLst>
              <a:ext uri="{FF2B5EF4-FFF2-40B4-BE49-F238E27FC236}">
                <a16:creationId xmlns:a16="http://schemas.microsoft.com/office/drawing/2014/main" id="{A7D4718C-90EB-DFD8-5314-8A9CAB47D8CB}"/>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3ED03DB2-A9EB-05A2-2067-D0B74C559C6C}"/>
              </a:ext>
            </a:extLst>
          </p:cNvPr>
          <p:cNvSpPr>
            <a:spLocks noGrp="1"/>
          </p:cNvSpPr>
          <p:nvPr>
            <p:ph type="sldNum" sz="quarter" idx="12"/>
          </p:nvPr>
        </p:nvSpPr>
        <p:spPr/>
        <p:txBody>
          <a:bodyPr/>
          <a:lstStyle/>
          <a:p>
            <a:fld id="{F58011F5-2113-FD44-9478-BB044CC514B6}" type="slidenum">
              <a:rPr lang="en-US" smtClean="0"/>
              <a:t>65</a:t>
            </a:fld>
            <a:endParaRPr lang="en-US"/>
          </a:p>
        </p:txBody>
      </p:sp>
    </p:spTree>
    <p:extLst>
      <p:ext uri="{BB962C8B-B14F-4D97-AF65-F5344CB8AC3E}">
        <p14:creationId xmlns:p14="http://schemas.microsoft.com/office/powerpoint/2010/main" val="83115912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0D5CCE8-8B5D-17D7-7EA9-07BFD121E03A}"/>
              </a:ext>
            </a:extLst>
          </p:cNvPr>
          <p:cNvSpPr>
            <a:spLocks noGrp="1"/>
          </p:cNvSpPr>
          <p:nvPr>
            <p:ph type="title"/>
          </p:nvPr>
        </p:nvSpPr>
        <p:spPr>
          <a:xfrm>
            <a:off x="1600754" y="1087374"/>
            <a:ext cx="8983489" cy="1000978"/>
          </a:xfrm>
        </p:spPr>
        <p:txBody>
          <a:bodyPr>
            <a:normAutofit/>
          </a:bodyPr>
          <a:lstStyle/>
          <a:p>
            <a:r>
              <a:rPr lang="en-US"/>
              <a:t>CO-RE: Compile once, Run everywhere</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48733774-809B-9680-C470-080C998CBC66}"/>
              </a:ext>
            </a:extLst>
          </p:cNvPr>
          <p:cNvSpPr>
            <a:spLocks noGrp="1"/>
          </p:cNvSpPr>
          <p:nvPr>
            <p:ph idx="1"/>
          </p:nvPr>
        </p:nvSpPr>
        <p:spPr>
          <a:xfrm>
            <a:off x="1600753" y="2535446"/>
            <a:ext cx="8983489" cy="3554457"/>
          </a:xfrm>
        </p:spPr>
        <p:txBody>
          <a:bodyPr>
            <a:normAutofit/>
          </a:bodyPr>
          <a:lstStyle/>
          <a:p>
            <a:r>
              <a:rPr lang="en-IN" sz="1400" b="0" i="0" u="none" strike="noStrike">
                <a:solidFill>
                  <a:schemeClr val="tx1"/>
                </a:solidFill>
                <a:effectLst/>
                <a:latin typeface="-apple-system"/>
              </a:rPr>
              <a:t>BPF is heavily dependent on kernel headers and other structures, that may change between kernel versions. </a:t>
            </a:r>
          </a:p>
          <a:p>
            <a:r>
              <a:rPr lang="en-IN" sz="1400" b="0" i="0" u="none" strike="noStrike">
                <a:solidFill>
                  <a:schemeClr val="tx1"/>
                </a:solidFill>
                <a:effectLst/>
                <a:latin typeface="-apple-system"/>
              </a:rPr>
              <a:t>BPF CO-RE brings together necessary pieces of functionality and data at all levels of the software stack: kernel, user-space BPF loader library (libbpf), and compiler (Clang) – to make it possible and easy to write BPF programs in a portable manner, handling discrepancies between different kernels within the same pre-compiled BPF program. </a:t>
            </a:r>
          </a:p>
          <a:p>
            <a:pPr lvl="1"/>
            <a:r>
              <a:rPr lang="en-IN" sz="1400" b="0" i="0" u="none" strike="noStrike">
                <a:solidFill>
                  <a:schemeClr val="tx1"/>
                </a:solidFill>
                <a:effectLst/>
                <a:latin typeface="-apple-system"/>
              </a:rPr>
              <a:t> BTF is a space-efficient, compact, yet still expressive enough format to describe all the type information of C programs. </a:t>
            </a:r>
            <a:endParaRPr lang="en-IN" sz="1400">
              <a:solidFill>
                <a:schemeClr val="tx1"/>
              </a:solidFill>
              <a:latin typeface="-apple-system"/>
            </a:endParaRPr>
          </a:p>
          <a:p>
            <a:pPr lvl="1"/>
            <a:r>
              <a:rPr lang="en-IN" sz="1400" b="0" i="0" u="none" strike="noStrike">
                <a:solidFill>
                  <a:schemeClr val="tx1"/>
                </a:solidFill>
                <a:effectLst/>
                <a:latin typeface="-apple-system"/>
              </a:rPr>
              <a:t>Clang was extended with few built-ins. They emit </a:t>
            </a:r>
            <a:r>
              <a:rPr lang="en-IN" sz="1400" b="1" i="0" u="none" strike="noStrike">
                <a:solidFill>
                  <a:schemeClr val="tx1"/>
                </a:solidFill>
                <a:effectLst/>
                <a:latin typeface="-apple-system"/>
              </a:rPr>
              <a:t>BTF relocations</a:t>
            </a:r>
            <a:r>
              <a:rPr lang="en-IN" sz="1400" b="0" i="0" u="none" strike="noStrike">
                <a:solidFill>
                  <a:schemeClr val="tx1"/>
                </a:solidFill>
                <a:effectLst/>
                <a:latin typeface="-apple-system"/>
              </a:rPr>
              <a:t> which capture a high-level description of what pieces of information BPF program code intended to read. You can find an element by name and type information (field offset relocation)</a:t>
            </a:r>
          </a:p>
          <a:p>
            <a:pPr lvl="1"/>
            <a:r>
              <a:rPr lang="en-IN" sz="1400">
                <a:solidFill>
                  <a:schemeClr val="tx1"/>
                </a:solidFill>
                <a:latin typeface="-apple-system"/>
              </a:rPr>
              <a:t>Libbpf (BPF loader) </a:t>
            </a:r>
            <a:r>
              <a:rPr lang="en-IN" sz="1400" b="0" i="0" u="none" strike="noStrike">
                <a:solidFill>
                  <a:schemeClr val="tx1"/>
                </a:solidFill>
                <a:effectLst/>
                <a:latin typeface="-apple-system"/>
              </a:rPr>
              <a:t>takes compiled BPF ELF object file, post-processes it as necessary, sets up various kernel objects (maps, programs, etc), and triggers BPF program loading and verification.</a:t>
            </a:r>
          </a:p>
          <a:p>
            <a:pPr lvl="1"/>
            <a:r>
              <a:rPr lang="en-IN" sz="1400">
                <a:solidFill>
                  <a:schemeClr val="tx1"/>
                </a:solidFill>
                <a:latin typeface="-apple-system"/>
              </a:rPr>
              <a:t>A</a:t>
            </a:r>
            <a:r>
              <a:rPr lang="en-IN" sz="1400" b="0" i="0" u="none" strike="noStrike">
                <a:solidFill>
                  <a:schemeClr val="tx1"/>
                </a:solidFill>
                <a:effectLst/>
                <a:latin typeface="-apple-system"/>
              </a:rPr>
              <a:t>fter libbpf processed BPF program code, to kernel it looks like any other valid BPF program code. </a:t>
            </a:r>
          </a:p>
          <a:p>
            <a:pPr lvl="1"/>
            <a:endParaRPr lang="en-US" sz="1400">
              <a:solidFill>
                <a:schemeClr val="tx1"/>
              </a:solidFill>
            </a:endParaRPr>
          </a:p>
        </p:txBody>
      </p:sp>
      <p:sp>
        <p:nvSpPr>
          <p:cNvPr id="4" name="Footer Placeholder 3">
            <a:extLst>
              <a:ext uri="{FF2B5EF4-FFF2-40B4-BE49-F238E27FC236}">
                <a16:creationId xmlns:a16="http://schemas.microsoft.com/office/drawing/2014/main" id="{5262F9C9-6E2A-CCD8-9C17-A3302B436801}"/>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1084133F-B507-4D47-AC60-BB46E3FB0F98}"/>
              </a:ext>
            </a:extLst>
          </p:cNvPr>
          <p:cNvSpPr>
            <a:spLocks noGrp="1"/>
          </p:cNvSpPr>
          <p:nvPr>
            <p:ph type="sldNum" sz="quarter" idx="12"/>
          </p:nvPr>
        </p:nvSpPr>
        <p:spPr/>
        <p:txBody>
          <a:bodyPr/>
          <a:lstStyle/>
          <a:p>
            <a:fld id="{F58011F5-2113-FD44-9478-BB044CC514B6}" type="slidenum">
              <a:rPr lang="en-US" smtClean="0"/>
              <a:t>66</a:t>
            </a:fld>
            <a:endParaRPr lang="en-US"/>
          </a:p>
        </p:txBody>
      </p:sp>
    </p:spTree>
    <p:extLst>
      <p:ext uri="{BB962C8B-B14F-4D97-AF65-F5344CB8AC3E}">
        <p14:creationId xmlns:p14="http://schemas.microsoft.com/office/powerpoint/2010/main" val="3731672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8DDD039-52FC-71DC-8580-80254901B05E}"/>
              </a:ext>
            </a:extLst>
          </p:cNvPr>
          <p:cNvSpPr>
            <a:spLocks noGrp="1"/>
          </p:cNvSpPr>
          <p:nvPr>
            <p:ph type="title"/>
          </p:nvPr>
        </p:nvSpPr>
        <p:spPr>
          <a:xfrm>
            <a:off x="1600754" y="1087374"/>
            <a:ext cx="8983489" cy="1000978"/>
          </a:xfrm>
        </p:spPr>
        <p:txBody>
          <a:bodyPr>
            <a:normAutofit/>
          </a:bodyPr>
          <a:lstStyle/>
          <a:p>
            <a:r>
              <a:rPr lang="en-US"/>
              <a:t>Cilium encryption: Wireguard and IPSec</a:t>
            </a:r>
          </a:p>
        </p:txBody>
      </p:sp>
      <p:sp>
        <p:nvSpPr>
          <p:cNvPr id="12" name="Rectangle 11">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36898D82-13D6-BE68-91C6-5DDB283F6DA3}"/>
              </a:ext>
            </a:extLst>
          </p:cNvPr>
          <p:cNvSpPr>
            <a:spLocks noGrp="1"/>
          </p:cNvSpPr>
          <p:nvPr>
            <p:ph idx="1"/>
          </p:nvPr>
        </p:nvSpPr>
        <p:spPr>
          <a:xfrm>
            <a:off x="1600753" y="2535446"/>
            <a:ext cx="8983489" cy="3554457"/>
          </a:xfrm>
        </p:spPr>
        <p:txBody>
          <a:bodyPr>
            <a:normAutofit/>
          </a:bodyPr>
          <a:lstStyle/>
          <a:p>
            <a:r>
              <a:rPr lang="en-IN" sz="1600" b="0" i="0">
                <a:solidFill>
                  <a:schemeClr val="tx1"/>
                </a:solidFill>
                <a:effectLst/>
                <a:latin typeface="Inter"/>
              </a:rPr>
              <a:t>Cilium supports the transparent encryption of Cilium-managed host traffic and traffic between Cilium-managed endpoints either using IPsec or WireGuard.</a:t>
            </a:r>
          </a:p>
          <a:p>
            <a:r>
              <a:rPr lang="en-IN" sz="1600" b="0" i="0">
                <a:solidFill>
                  <a:schemeClr val="tx1"/>
                </a:solidFill>
                <a:effectLst/>
                <a:latin typeface="Inter"/>
              </a:rPr>
              <a:t>Cilium provides a straightforward solution for enabling the encryption of all node-to-node traffic with just one switch, no application changes or additional proxies. Cilium features automatic key rotation with overlapping keys, efficient datapath encryption through in-kernel IPsec or WireGuard, and can encrypt all traffic, including non-standard traffic like UDP. Simply configuring all nodes across all clusters with a common key and all communication between nodes is automatically encrypted.</a:t>
            </a:r>
          </a:p>
          <a:p>
            <a:r>
              <a:rPr lang="en-IN" sz="1600" b="0" i="0">
                <a:solidFill>
                  <a:schemeClr val="tx1"/>
                </a:solidFill>
                <a:effectLst/>
                <a:latin typeface="Inter"/>
              </a:rPr>
              <a:t>When WireGuard is enabled in Cilium, the agent running on each cluster node will establish a secure WireGuard tunnel between it and all other known nodes in the cluster. Each node automatically creates its own encryption key-pair and distributes its public key via the network.cilium.io/wg-pub-key annotation in the Kubernetes CiliumNode custom resource object. Each node’s public key is then used by other nodes to decrypt and encrypt traffic from and to Cilium-managed endpoints running on that node.</a:t>
            </a:r>
          </a:p>
          <a:p>
            <a:endParaRPr lang="en-US" sz="1600">
              <a:solidFill>
                <a:schemeClr val="tx1"/>
              </a:solidFill>
            </a:endParaRPr>
          </a:p>
        </p:txBody>
      </p:sp>
      <p:sp>
        <p:nvSpPr>
          <p:cNvPr id="4" name="Footer Placeholder 3">
            <a:extLst>
              <a:ext uri="{FF2B5EF4-FFF2-40B4-BE49-F238E27FC236}">
                <a16:creationId xmlns:a16="http://schemas.microsoft.com/office/drawing/2014/main" id="{04A619B5-6302-20FE-4FB3-B37730FE54DA}"/>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9960D94E-E128-34FC-8CF0-4FA382BFA489}"/>
              </a:ext>
            </a:extLst>
          </p:cNvPr>
          <p:cNvSpPr>
            <a:spLocks noGrp="1"/>
          </p:cNvSpPr>
          <p:nvPr>
            <p:ph type="sldNum" sz="quarter" idx="12"/>
          </p:nvPr>
        </p:nvSpPr>
        <p:spPr/>
        <p:txBody>
          <a:bodyPr/>
          <a:lstStyle/>
          <a:p>
            <a:fld id="{F58011F5-2113-FD44-9478-BB044CC514B6}" type="slidenum">
              <a:rPr lang="en-US" smtClean="0"/>
              <a:t>67</a:t>
            </a:fld>
            <a:endParaRPr lang="en-US"/>
          </a:p>
        </p:txBody>
      </p:sp>
    </p:spTree>
    <p:extLst>
      <p:ext uri="{BB962C8B-B14F-4D97-AF65-F5344CB8AC3E}">
        <p14:creationId xmlns:p14="http://schemas.microsoft.com/office/powerpoint/2010/main" val="43924174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6D56025-432C-47A6-AE3E-5E57DF3E0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1" name="Rectangle 20">
            <a:extLst>
              <a:ext uri="{FF2B5EF4-FFF2-40B4-BE49-F238E27FC236}">
                <a16:creationId xmlns:a16="http://schemas.microsoft.com/office/drawing/2014/main" id="{72D1A8B8-7523-49FA-B7DD-AE0B2271C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2" name="Rectangle 21">
            <a:extLst>
              <a:ext uri="{FF2B5EF4-FFF2-40B4-BE49-F238E27FC236}">
                <a16:creationId xmlns:a16="http://schemas.microsoft.com/office/drawing/2014/main" id="{6A0CEB20-2839-496C-922D-A386524F3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EE33FA5-2378-4F59-8611-CE0F9CA505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3AEC5105-6698-927D-428B-46D544570197}"/>
              </a:ext>
            </a:extLst>
          </p:cNvPr>
          <p:cNvSpPr>
            <a:spLocks noGrp="1"/>
          </p:cNvSpPr>
          <p:nvPr>
            <p:ph type="title"/>
          </p:nvPr>
        </p:nvSpPr>
        <p:spPr>
          <a:xfrm>
            <a:off x="1069849" y="1298448"/>
            <a:ext cx="3258688" cy="3255264"/>
          </a:xfrm>
        </p:spPr>
        <p:txBody>
          <a:bodyPr vert="horz" lIns="91440" tIns="45720" rIns="91440" bIns="45720" rtlCol="0" anchor="b">
            <a:normAutofit/>
          </a:bodyPr>
          <a:lstStyle/>
          <a:p>
            <a:r>
              <a:rPr lang="en-US" sz="5900" spc="-100"/>
              <a:t>Calico v/s Cilium</a:t>
            </a:r>
          </a:p>
        </p:txBody>
      </p:sp>
      <p:sp>
        <p:nvSpPr>
          <p:cNvPr id="24" name="Rectangle 23">
            <a:extLst>
              <a:ext uri="{FF2B5EF4-FFF2-40B4-BE49-F238E27FC236}">
                <a16:creationId xmlns:a16="http://schemas.microsoft.com/office/drawing/2014/main" id="{1C368AEB-D83A-432D-818C-3575285B6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5" name="Table 4">
            <a:extLst>
              <a:ext uri="{FF2B5EF4-FFF2-40B4-BE49-F238E27FC236}">
                <a16:creationId xmlns:a16="http://schemas.microsoft.com/office/drawing/2014/main" id="{5934A7C7-BF47-6539-B2D0-4CF7657A5D31}"/>
              </a:ext>
            </a:extLst>
          </p:cNvPr>
          <p:cNvGraphicFramePr>
            <a:graphicFrameLocks noGrp="1"/>
          </p:cNvGraphicFramePr>
          <p:nvPr>
            <p:extLst>
              <p:ext uri="{D42A27DB-BD31-4B8C-83A1-F6EECF244321}">
                <p14:modId xmlns:p14="http://schemas.microsoft.com/office/powerpoint/2010/main" val="941914927"/>
              </p:ext>
            </p:extLst>
          </p:nvPr>
        </p:nvGraphicFramePr>
        <p:xfrm>
          <a:off x="5366581" y="759599"/>
          <a:ext cx="5875390" cy="5330658"/>
        </p:xfrm>
        <a:graphic>
          <a:graphicData uri="http://schemas.openxmlformats.org/drawingml/2006/table">
            <a:tbl>
              <a:tblPr firstRow="1" bandRow="1">
                <a:tableStyleId>{5C22544A-7EE6-4342-B048-85BDC9FD1C3A}</a:tableStyleId>
              </a:tblPr>
              <a:tblGrid>
                <a:gridCol w="1131890">
                  <a:extLst>
                    <a:ext uri="{9D8B030D-6E8A-4147-A177-3AD203B41FA5}">
                      <a16:colId xmlns:a16="http://schemas.microsoft.com/office/drawing/2014/main" val="2502312728"/>
                    </a:ext>
                  </a:extLst>
                </a:gridCol>
                <a:gridCol w="2430234">
                  <a:extLst>
                    <a:ext uri="{9D8B030D-6E8A-4147-A177-3AD203B41FA5}">
                      <a16:colId xmlns:a16="http://schemas.microsoft.com/office/drawing/2014/main" val="605973862"/>
                    </a:ext>
                  </a:extLst>
                </a:gridCol>
                <a:gridCol w="2313266">
                  <a:extLst>
                    <a:ext uri="{9D8B030D-6E8A-4147-A177-3AD203B41FA5}">
                      <a16:colId xmlns:a16="http://schemas.microsoft.com/office/drawing/2014/main" val="1593598705"/>
                    </a:ext>
                  </a:extLst>
                </a:gridCol>
              </a:tblGrid>
              <a:tr h="269620">
                <a:tc>
                  <a:txBody>
                    <a:bodyPr/>
                    <a:lstStyle/>
                    <a:p>
                      <a:pPr fontAlgn="t"/>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1">
                          <a:effectLst/>
                          <a:latin typeface="Calibri" panose="020F0502020204030204" pitchFamily="34" charset="0"/>
                          <a:cs typeface="Calibri" panose="020F0502020204030204" pitchFamily="34" charset="0"/>
                        </a:rPr>
                        <a:t>Calico</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r>
                        <a:rPr lang="en-US" sz="1100">
                          <a:latin typeface="Calibri" panose="020F0502020204030204" pitchFamily="34" charset="0"/>
                          <a:cs typeface="Calibri" panose="020F0502020204030204" pitchFamily="34" charset="0"/>
                        </a:rPr>
                        <a:t>Cilium</a:t>
                      </a:r>
                    </a:p>
                  </a:txBody>
                  <a:tcPr marL="67498" marR="67498" marT="33749" marB="33749"/>
                </a:tc>
                <a:extLst>
                  <a:ext uri="{0D108BD9-81ED-4DB2-BD59-A6C34878D82A}">
                    <a16:rowId xmlns:a16="http://schemas.microsoft.com/office/drawing/2014/main" val="3491959778"/>
                  </a:ext>
                </a:extLst>
              </a:tr>
              <a:tr h="396804">
                <a:tc>
                  <a:txBody>
                    <a:bodyPr/>
                    <a:lstStyle/>
                    <a:p>
                      <a:pPr fontAlgn="t"/>
                      <a:r>
                        <a:rPr lang="en-IN" sz="1100" b="1">
                          <a:effectLst/>
                          <a:latin typeface="Calibri" panose="020F0502020204030204" pitchFamily="34" charset="0"/>
                          <a:cs typeface="Calibri" panose="020F0502020204030204" pitchFamily="34" charset="0"/>
                        </a:rPr>
                        <a:t>Core Technology</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Supports eBPF, Linux IP Tables, Windows HNS, and VPP dataplanes.</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Solely based on eBPF-based dataplane.</a:t>
                      </a:r>
                    </a:p>
                  </a:txBody>
                  <a:tcPr marL="13124" marR="13124" marT="13124" marB="13124"/>
                </a:tc>
                <a:extLst>
                  <a:ext uri="{0D108BD9-81ED-4DB2-BD59-A6C34878D82A}">
                    <a16:rowId xmlns:a16="http://schemas.microsoft.com/office/drawing/2014/main" val="3646101864"/>
                  </a:ext>
                </a:extLst>
              </a:tr>
              <a:tr h="396804">
                <a:tc>
                  <a:txBody>
                    <a:bodyPr/>
                    <a:lstStyle/>
                    <a:p>
                      <a:pPr fontAlgn="t"/>
                      <a:r>
                        <a:rPr lang="en-IN" sz="1100" b="1">
                          <a:effectLst/>
                          <a:latin typeface="Calibri" panose="020F0502020204030204" pitchFamily="34" charset="0"/>
                          <a:cs typeface="Calibri" panose="020F0502020204030204" pitchFamily="34" charset="0"/>
                        </a:rPr>
                        <a:t>Network Security</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Offers network security policies at both application and network levels.</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Similar capabilities in network security policies.</a:t>
                      </a:r>
                    </a:p>
                  </a:txBody>
                  <a:tcPr marL="13124" marR="13124" marT="13124" marB="13124"/>
                </a:tc>
                <a:extLst>
                  <a:ext uri="{0D108BD9-81ED-4DB2-BD59-A6C34878D82A}">
                    <a16:rowId xmlns:a16="http://schemas.microsoft.com/office/drawing/2014/main" val="634705243"/>
                  </a:ext>
                </a:extLst>
              </a:tr>
              <a:tr h="565238">
                <a:tc>
                  <a:txBody>
                    <a:bodyPr/>
                    <a:lstStyle/>
                    <a:p>
                      <a:pPr fontAlgn="t"/>
                      <a:r>
                        <a:rPr lang="en-IN" sz="1100" b="1">
                          <a:effectLst/>
                          <a:latin typeface="Calibri" panose="020F0502020204030204" pitchFamily="34" charset="0"/>
                          <a:cs typeface="Calibri" panose="020F0502020204030204" pitchFamily="34" charset="0"/>
                        </a:rPr>
                        <a:t>Load Balancing &amp; Networking</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Efficient load-balancing with eBPF dataplane for routing and overlay networks.</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Similar approach to load balancing and networking.</a:t>
                      </a:r>
                    </a:p>
                  </a:txBody>
                  <a:tcPr marL="13124" marR="13124" marT="13124" marB="13124"/>
                </a:tc>
                <a:extLst>
                  <a:ext uri="{0D108BD9-81ED-4DB2-BD59-A6C34878D82A}">
                    <a16:rowId xmlns:a16="http://schemas.microsoft.com/office/drawing/2014/main" val="914716790"/>
                  </a:ext>
                </a:extLst>
              </a:tr>
              <a:tr h="565238">
                <a:tc>
                  <a:txBody>
                    <a:bodyPr/>
                    <a:lstStyle/>
                    <a:p>
                      <a:pPr fontAlgn="t"/>
                      <a:r>
                        <a:rPr lang="en-IN" sz="1100" b="1">
                          <a:effectLst/>
                          <a:latin typeface="Calibri" panose="020F0502020204030204" pitchFamily="34" charset="0"/>
                          <a:cs typeface="Calibri" panose="020F0502020204030204" pitchFamily="34" charset="0"/>
                        </a:rPr>
                        <a:t>Container Orchestrator Integration</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Broad integration including Kubernetes, OpenShift, Docker EE, etc.</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Focused on Kubernetes and container orchestration platforms.</a:t>
                      </a:r>
                    </a:p>
                  </a:txBody>
                  <a:tcPr marL="13124" marR="13124" marT="13124" marB="13124"/>
                </a:tc>
                <a:extLst>
                  <a:ext uri="{0D108BD9-81ED-4DB2-BD59-A6C34878D82A}">
                    <a16:rowId xmlns:a16="http://schemas.microsoft.com/office/drawing/2014/main" val="1766219635"/>
                  </a:ext>
                </a:extLst>
              </a:tr>
              <a:tr h="565238">
                <a:tc>
                  <a:txBody>
                    <a:bodyPr/>
                    <a:lstStyle/>
                    <a:p>
                      <a:pPr fontAlgn="t"/>
                      <a:r>
                        <a:rPr lang="en-IN" sz="1100" b="1">
                          <a:effectLst/>
                          <a:latin typeface="Calibri" panose="020F0502020204030204" pitchFamily="34" charset="0"/>
                          <a:cs typeface="Calibri" panose="020F0502020204030204" pitchFamily="34" charset="0"/>
                        </a:rPr>
                        <a:t>Observability &amp; Monitoring</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Extensive visibility with integration options like Prometheus, Grafana, Istio, and Jaeger.</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Uses Hubble for observability, might have limitations in data export.</a:t>
                      </a:r>
                    </a:p>
                  </a:txBody>
                  <a:tcPr marL="13124" marR="13124" marT="13124" marB="13124"/>
                </a:tc>
                <a:extLst>
                  <a:ext uri="{0D108BD9-81ED-4DB2-BD59-A6C34878D82A}">
                    <a16:rowId xmlns:a16="http://schemas.microsoft.com/office/drawing/2014/main" val="4203729947"/>
                  </a:ext>
                </a:extLst>
              </a:tr>
              <a:tr h="565238">
                <a:tc>
                  <a:txBody>
                    <a:bodyPr/>
                    <a:lstStyle/>
                    <a:p>
                      <a:pPr fontAlgn="t"/>
                      <a:r>
                        <a:rPr lang="en-IN" sz="1100" b="1">
                          <a:effectLst/>
                          <a:latin typeface="Calibri" panose="020F0502020204030204" pitchFamily="34" charset="0"/>
                          <a:cs typeface="Calibri" panose="020F0502020204030204" pitchFamily="34" charset="0"/>
                        </a:rPr>
                        <a:t>Scalability &amp; Performance</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Highly scalable with minimal performance overhead, supports large-scale deployments.</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Scalable, but limited by identities in packet headers and eBPF map sizes.</a:t>
                      </a:r>
                    </a:p>
                  </a:txBody>
                  <a:tcPr marL="13124" marR="13124" marT="13124" marB="13124"/>
                </a:tc>
                <a:extLst>
                  <a:ext uri="{0D108BD9-81ED-4DB2-BD59-A6C34878D82A}">
                    <a16:rowId xmlns:a16="http://schemas.microsoft.com/office/drawing/2014/main" val="2752935894"/>
                  </a:ext>
                </a:extLst>
              </a:tr>
              <a:tr h="396804">
                <a:tc>
                  <a:txBody>
                    <a:bodyPr/>
                    <a:lstStyle/>
                    <a:p>
                      <a:pPr fontAlgn="t"/>
                      <a:r>
                        <a:rPr lang="en-IN" sz="1100" b="1">
                          <a:effectLst/>
                          <a:latin typeface="Calibri" panose="020F0502020204030204" pitchFamily="34" charset="0"/>
                          <a:cs typeface="Calibri" panose="020F0502020204030204" pitchFamily="34" charset="0"/>
                        </a:rPr>
                        <a:t>Encryption</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Supports WireGuard and mTLS (with Istio).</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Supports WireGuard and IPsec.</a:t>
                      </a:r>
                    </a:p>
                  </a:txBody>
                  <a:tcPr marL="13124" marR="13124" marT="13124" marB="13124"/>
                </a:tc>
                <a:extLst>
                  <a:ext uri="{0D108BD9-81ED-4DB2-BD59-A6C34878D82A}">
                    <a16:rowId xmlns:a16="http://schemas.microsoft.com/office/drawing/2014/main" val="2437027699"/>
                  </a:ext>
                </a:extLst>
              </a:tr>
              <a:tr h="396804">
                <a:tc>
                  <a:txBody>
                    <a:bodyPr/>
                    <a:lstStyle/>
                    <a:p>
                      <a:pPr fontAlgn="t"/>
                      <a:r>
                        <a:rPr lang="en-IN" sz="1100" b="1">
                          <a:effectLst/>
                          <a:latin typeface="Calibri" panose="020F0502020204030204" pitchFamily="34" charset="0"/>
                          <a:cs typeface="Calibri" panose="020F0502020204030204" pitchFamily="34" charset="0"/>
                        </a:rPr>
                        <a:t>Architecture</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Flexible architecture with multiple dataplane options.</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Single eBPF-based dataplane, focuses on security identities.</a:t>
                      </a:r>
                    </a:p>
                  </a:txBody>
                  <a:tcPr marL="13124" marR="13124" marT="13124" marB="13124"/>
                </a:tc>
                <a:extLst>
                  <a:ext uri="{0D108BD9-81ED-4DB2-BD59-A6C34878D82A}">
                    <a16:rowId xmlns:a16="http://schemas.microsoft.com/office/drawing/2014/main" val="224302354"/>
                  </a:ext>
                </a:extLst>
              </a:tr>
              <a:tr h="250828">
                <a:tc>
                  <a:txBody>
                    <a:bodyPr/>
                    <a:lstStyle/>
                    <a:p>
                      <a:pPr fontAlgn="t"/>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endParaRPr lang="en-IN" sz="1100" b="0">
                        <a:effectLst/>
                        <a:latin typeface="Calibri" panose="020F0502020204030204" pitchFamily="34" charset="0"/>
                        <a:cs typeface="Calibri" panose="020F0502020204030204" pitchFamily="34" charset="0"/>
                      </a:endParaRPr>
                    </a:p>
                  </a:txBody>
                  <a:tcPr marL="13124" marR="13124" marT="13124" marB="13124"/>
                </a:tc>
                <a:extLst>
                  <a:ext uri="{0D108BD9-81ED-4DB2-BD59-A6C34878D82A}">
                    <a16:rowId xmlns:a16="http://schemas.microsoft.com/office/drawing/2014/main" val="2008326323"/>
                  </a:ext>
                </a:extLst>
              </a:tr>
              <a:tr h="565238">
                <a:tc>
                  <a:txBody>
                    <a:bodyPr/>
                    <a:lstStyle/>
                    <a:p>
                      <a:pPr fontAlgn="t"/>
                      <a:r>
                        <a:rPr lang="en-IN" sz="1100" b="1">
                          <a:effectLst/>
                          <a:latin typeface="Calibri" panose="020F0502020204030204" pitchFamily="34" charset="0"/>
                          <a:cs typeface="Calibri" panose="020F0502020204030204" pitchFamily="34" charset="0"/>
                        </a:rPr>
                        <a:t>Kubernetes Platform Support</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Supports a range of platforms and maintains compatibility with Kubernetes versions.</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Primarily supports Kubernetes.</a:t>
                      </a:r>
                    </a:p>
                  </a:txBody>
                  <a:tcPr marL="13124" marR="13124" marT="13124" marB="13124"/>
                </a:tc>
                <a:extLst>
                  <a:ext uri="{0D108BD9-81ED-4DB2-BD59-A6C34878D82A}">
                    <a16:rowId xmlns:a16="http://schemas.microsoft.com/office/drawing/2014/main" val="3173825276"/>
                  </a:ext>
                </a:extLst>
              </a:tr>
              <a:tr h="396804">
                <a:tc>
                  <a:txBody>
                    <a:bodyPr/>
                    <a:lstStyle/>
                    <a:p>
                      <a:pPr fontAlgn="t"/>
                      <a:r>
                        <a:rPr lang="en-IN" sz="1100" b="1">
                          <a:effectLst/>
                          <a:latin typeface="Calibri" panose="020F0502020204030204" pitchFamily="34" charset="0"/>
                          <a:cs typeface="Calibri" panose="020F0502020204030204" pitchFamily="34" charset="0"/>
                        </a:rPr>
                        <a:t>Cluster Mesh</a:t>
                      </a:r>
                      <a:endParaRPr lang="en-IN" sz="1100" b="0">
                        <a:effectLst/>
                        <a:latin typeface="Calibri" panose="020F0502020204030204" pitchFamily="34" charset="0"/>
                        <a:cs typeface="Calibri" panose="020F0502020204030204" pitchFamily="34" charset="0"/>
                      </a:endParaRP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Flexible multi-cluster setup using BGP protocol.</a:t>
                      </a:r>
                    </a:p>
                  </a:txBody>
                  <a:tcPr marL="13124" marR="13124" marT="13124" marB="13124"/>
                </a:tc>
                <a:tc>
                  <a:txBody>
                    <a:bodyPr/>
                    <a:lstStyle/>
                    <a:p>
                      <a:pPr fontAlgn="t"/>
                      <a:r>
                        <a:rPr lang="en-IN" sz="1100" b="0">
                          <a:effectLst/>
                          <a:latin typeface="Calibri" panose="020F0502020204030204" pitchFamily="34" charset="0"/>
                          <a:cs typeface="Calibri" panose="020F0502020204030204" pitchFamily="34" charset="0"/>
                        </a:rPr>
                        <a:t>Supports up to 255 clusters in a cluster mesh.</a:t>
                      </a:r>
                    </a:p>
                  </a:txBody>
                  <a:tcPr marL="13124" marR="13124" marT="13124" marB="13124"/>
                </a:tc>
                <a:extLst>
                  <a:ext uri="{0D108BD9-81ED-4DB2-BD59-A6C34878D82A}">
                    <a16:rowId xmlns:a16="http://schemas.microsoft.com/office/drawing/2014/main" val="2830704343"/>
                  </a:ext>
                </a:extLst>
              </a:tr>
            </a:tbl>
          </a:graphicData>
        </a:graphic>
      </p:graphicFrame>
      <p:sp>
        <p:nvSpPr>
          <p:cNvPr id="36" name="Footer Placeholder 35">
            <a:extLst>
              <a:ext uri="{FF2B5EF4-FFF2-40B4-BE49-F238E27FC236}">
                <a16:creationId xmlns:a16="http://schemas.microsoft.com/office/drawing/2014/main" id="{00369876-1C42-9FC2-688A-4E1677D3A0EB}"/>
              </a:ext>
            </a:extLst>
          </p:cNvPr>
          <p:cNvSpPr>
            <a:spLocks noGrp="1"/>
          </p:cNvSpPr>
          <p:nvPr>
            <p:ph type="ftr" sz="quarter" idx="11"/>
          </p:nvPr>
        </p:nvSpPr>
        <p:spPr/>
        <p:txBody>
          <a:bodyPr/>
          <a:lstStyle/>
          <a:p>
            <a:r>
              <a:rPr lang="en-US"/>
              <a:t>Cisco Confidential 2024</a:t>
            </a:r>
          </a:p>
        </p:txBody>
      </p:sp>
      <p:sp>
        <p:nvSpPr>
          <p:cNvPr id="37" name="Slide Number Placeholder 36">
            <a:extLst>
              <a:ext uri="{FF2B5EF4-FFF2-40B4-BE49-F238E27FC236}">
                <a16:creationId xmlns:a16="http://schemas.microsoft.com/office/drawing/2014/main" id="{51594805-8B1C-13BA-FB94-1FD72F5644D1}"/>
              </a:ext>
            </a:extLst>
          </p:cNvPr>
          <p:cNvSpPr>
            <a:spLocks noGrp="1"/>
          </p:cNvSpPr>
          <p:nvPr>
            <p:ph type="sldNum" sz="quarter" idx="12"/>
          </p:nvPr>
        </p:nvSpPr>
        <p:spPr/>
        <p:txBody>
          <a:bodyPr/>
          <a:lstStyle/>
          <a:p>
            <a:fld id="{F58011F5-2113-FD44-9478-BB044CC514B6}" type="slidenum">
              <a:rPr lang="en-US" smtClean="0"/>
              <a:t>68</a:t>
            </a:fld>
            <a:endParaRPr lang="en-US"/>
          </a:p>
        </p:txBody>
      </p:sp>
    </p:spTree>
    <p:extLst>
      <p:ext uri="{BB962C8B-B14F-4D97-AF65-F5344CB8AC3E}">
        <p14:creationId xmlns:p14="http://schemas.microsoft.com/office/powerpoint/2010/main" val="3751249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8B78B-7D70-E997-B525-4B03E804F332}"/>
              </a:ext>
            </a:extLst>
          </p:cNvPr>
          <p:cNvSpPr>
            <a:spLocks noGrp="1"/>
          </p:cNvSpPr>
          <p:nvPr>
            <p:ph type="title"/>
          </p:nvPr>
        </p:nvSpPr>
        <p:spPr>
          <a:xfrm>
            <a:off x="252919" y="1123837"/>
            <a:ext cx="2947482" cy="1053675"/>
          </a:xfrm>
        </p:spPr>
        <p:txBody>
          <a:bodyPr vert="horz" lIns="91440" tIns="45720" rIns="91440" bIns="45720" rtlCol="0" anchor="b">
            <a:normAutofit/>
          </a:bodyPr>
          <a:lstStyle/>
          <a:p>
            <a:r>
              <a:rPr lang="en-US" sz="2400"/>
              <a:t>Why eBPF</a:t>
            </a:r>
          </a:p>
        </p:txBody>
      </p:sp>
      <p:sp>
        <p:nvSpPr>
          <p:cNvPr id="6" name="TextBox 5">
            <a:extLst>
              <a:ext uri="{FF2B5EF4-FFF2-40B4-BE49-F238E27FC236}">
                <a16:creationId xmlns:a16="http://schemas.microsoft.com/office/drawing/2014/main" id="{D1C16D5A-481D-423E-566C-EA326A5AB327}"/>
              </a:ext>
            </a:extLst>
          </p:cNvPr>
          <p:cNvSpPr txBox="1"/>
          <p:nvPr/>
        </p:nvSpPr>
        <p:spPr>
          <a:xfrm>
            <a:off x="252920" y="2177512"/>
            <a:ext cx="2947482" cy="3728766"/>
          </a:xfrm>
          <a:prstGeom prst="rect">
            <a:avLst/>
          </a:prstGeom>
        </p:spPr>
        <p:txBody>
          <a:bodyPr vert="horz" lIns="91440" tIns="45720" rIns="91440" bIns="45720" rtlCol="0" anchor="t">
            <a:normAutofit/>
          </a:bodyPr>
          <a:lstStyle/>
          <a:p>
            <a:pPr indent="-182880" defTabSz="914400">
              <a:lnSpc>
                <a:spcPct val="90000"/>
              </a:lnSpc>
              <a:spcBef>
                <a:spcPts val="1000"/>
              </a:spcBef>
              <a:buClr>
                <a:schemeClr val="accent1"/>
              </a:buClr>
              <a:buSzPct val="80000"/>
              <a:buFont typeface="Wingdings 2" pitchFamily="18" charset="2"/>
              <a:buChar char=""/>
            </a:pPr>
            <a:endParaRPr lang="en-US" sz="1600">
              <a:solidFill>
                <a:schemeClr val="bg1"/>
              </a:solidFill>
            </a:endParaRPr>
          </a:p>
          <a:p>
            <a:pPr indent="-182880" defTabSz="914400">
              <a:lnSpc>
                <a:spcPct val="90000"/>
              </a:lnSpc>
              <a:spcBef>
                <a:spcPts val="1000"/>
              </a:spcBef>
              <a:buClr>
                <a:schemeClr val="accent1"/>
              </a:buClr>
              <a:buSzPct val="80000"/>
              <a:buFont typeface="Wingdings 2" pitchFamily="18" charset="2"/>
              <a:buChar char=""/>
            </a:pPr>
            <a:endParaRPr lang="en-US" sz="1600">
              <a:solidFill>
                <a:schemeClr val="bg1"/>
              </a:solidFill>
            </a:endParaRPr>
          </a:p>
          <a:p>
            <a:pPr indent="-182880" defTabSz="914400">
              <a:lnSpc>
                <a:spcPct val="90000"/>
              </a:lnSpc>
              <a:spcBef>
                <a:spcPts val="1000"/>
              </a:spcBef>
              <a:buClr>
                <a:schemeClr val="accent1"/>
              </a:buClr>
              <a:buSzPct val="80000"/>
              <a:buFont typeface="Wingdings 2" pitchFamily="18" charset="2"/>
              <a:buChar char=""/>
            </a:pPr>
            <a:r>
              <a:rPr lang="en-US" sz="1600">
                <a:solidFill>
                  <a:schemeClr val="bg1"/>
                </a:solidFill>
              </a:rPr>
              <a:t>No need to wait for long kernel dev cycles, or for stable LKMs or to maintain your own Linux branch. </a:t>
            </a:r>
            <a:br>
              <a:rPr lang="en-US" sz="1600">
                <a:solidFill>
                  <a:schemeClr val="bg1"/>
                </a:solidFill>
              </a:rPr>
            </a:br>
            <a:endParaRPr lang="en-US" sz="1600" u="none" strike="noStrike">
              <a:solidFill>
                <a:schemeClr val="bg1"/>
              </a:solidFill>
              <a:effectLst/>
            </a:endParaRPr>
          </a:p>
        </p:txBody>
      </p:sp>
      <p:pic>
        <p:nvPicPr>
          <p:cNvPr id="4" name="Content Placeholder 4" descr="A cartoon of a couple of people&#10;&#10;Description automatically generated">
            <a:extLst>
              <a:ext uri="{FF2B5EF4-FFF2-40B4-BE49-F238E27FC236}">
                <a16:creationId xmlns:a16="http://schemas.microsoft.com/office/drawing/2014/main" id="{9658C633-8CA5-AB20-AAB4-F6411A3C147E}"/>
              </a:ext>
            </a:extLst>
          </p:cNvPr>
          <p:cNvPicPr>
            <a:picLocks noGrp="1" noChangeAspect="1"/>
          </p:cNvPicPr>
          <p:nvPr>
            <p:ph idx="1"/>
          </p:nvPr>
        </p:nvPicPr>
        <p:blipFill>
          <a:blip r:embed="rId2"/>
          <a:stretch>
            <a:fillRect/>
          </a:stretch>
        </p:blipFill>
        <p:spPr>
          <a:xfrm>
            <a:off x="3778897" y="1743939"/>
            <a:ext cx="7772401" cy="3342132"/>
          </a:xfrm>
          <a:prstGeom prst="rect">
            <a:avLst/>
          </a:prstGeom>
        </p:spPr>
      </p:pic>
      <p:sp>
        <p:nvSpPr>
          <p:cNvPr id="3" name="Footer Placeholder 2">
            <a:extLst>
              <a:ext uri="{FF2B5EF4-FFF2-40B4-BE49-F238E27FC236}">
                <a16:creationId xmlns:a16="http://schemas.microsoft.com/office/drawing/2014/main" id="{CD83B2DB-6B68-BA20-90C3-FE59DF22336F}"/>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35DBDF38-4DCA-72DC-55C5-F26EF7E5FFF2}"/>
              </a:ext>
            </a:extLst>
          </p:cNvPr>
          <p:cNvSpPr>
            <a:spLocks noGrp="1"/>
          </p:cNvSpPr>
          <p:nvPr>
            <p:ph type="sldNum" sz="quarter" idx="12"/>
          </p:nvPr>
        </p:nvSpPr>
        <p:spPr/>
        <p:txBody>
          <a:bodyPr/>
          <a:lstStyle/>
          <a:p>
            <a:fld id="{F58011F5-2113-FD44-9478-BB044CC514B6}" type="slidenum">
              <a:rPr lang="en-US" smtClean="0"/>
              <a:t>7</a:t>
            </a:fld>
            <a:endParaRPr lang="en-US"/>
          </a:p>
        </p:txBody>
      </p:sp>
    </p:spTree>
    <p:extLst>
      <p:ext uri="{BB962C8B-B14F-4D97-AF65-F5344CB8AC3E}">
        <p14:creationId xmlns:p14="http://schemas.microsoft.com/office/powerpoint/2010/main" val="1585828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E03E1-6572-A135-EB21-34A5FC28DF58}"/>
              </a:ext>
            </a:extLst>
          </p:cNvPr>
          <p:cNvSpPr>
            <a:spLocks noGrp="1"/>
          </p:cNvSpPr>
          <p:nvPr>
            <p:ph type="title"/>
          </p:nvPr>
        </p:nvSpPr>
        <p:spPr>
          <a:xfrm>
            <a:off x="3867912" y="1298448"/>
            <a:ext cx="7315200" cy="3690112"/>
          </a:xfrm>
        </p:spPr>
        <p:txBody>
          <a:bodyPr/>
          <a:lstStyle/>
          <a:p>
            <a:r>
              <a:rPr lang="en-US"/>
              <a:t>HOW?</a:t>
            </a:r>
          </a:p>
        </p:txBody>
      </p:sp>
      <p:pic>
        <p:nvPicPr>
          <p:cNvPr id="4" name="Picture 3" descr="A cartoon of a tiger and a cartoon of a person on a ski&#10;&#10;Description automatically generated">
            <a:extLst>
              <a:ext uri="{FF2B5EF4-FFF2-40B4-BE49-F238E27FC236}">
                <a16:creationId xmlns:a16="http://schemas.microsoft.com/office/drawing/2014/main" id="{B26FB3F2-CA7A-582B-2388-6261E8DBCC32}"/>
              </a:ext>
            </a:extLst>
          </p:cNvPr>
          <p:cNvPicPr>
            <a:picLocks noChangeAspect="1"/>
          </p:cNvPicPr>
          <p:nvPr/>
        </p:nvPicPr>
        <p:blipFill>
          <a:blip r:embed="rId2"/>
          <a:stretch>
            <a:fillRect/>
          </a:stretch>
        </p:blipFill>
        <p:spPr>
          <a:xfrm>
            <a:off x="6882803" y="2355472"/>
            <a:ext cx="3980269" cy="2710303"/>
          </a:xfrm>
          <a:prstGeom prst="rect">
            <a:avLst/>
          </a:prstGeom>
        </p:spPr>
      </p:pic>
      <p:sp>
        <p:nvSpPr>
          <p:cNvPr id="3" name="Footer Placeholder 2">
            <a:extLst>
              <a:ext uri="{FF2B5EF4-FFF2-40B4-BE49-F238E27FC236}">
                <a16:creationId xmlns:a16="http://schemas.microsoft.com/office/drawing/2014/main" id="{41BD6A18-8174-B535-AB21-66737EB6646D}"/>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A6F17C99-B358-CD21-D8D1-C24E3DFE9897}"/>
              </a:ext>
            </a:extLst>
          </p:cNvPr>
          <p:cNvSpPr>
            <a:spLocks noGrp="1"/>
          </p:cNvSpPr>
          <p:nvPr>
            <p:ph type="sldNum" sz="quarter" idx="12"/>
          </p:nvPr>
        </p:nvSpPr>
        <p:spPr/>
        <p:txBody>
          <a:bodyPr/>
          <a:lstStyle/>
          <a:p>
            <a:fld id="{F58011F5-2113-FD44-9478-BB044CC514B6}" type="slidenum">
              <a:rPr lang="en-US" smtClean="0"/>
              <a:t>8</a:t>
            </a:fld>
            <a:endParaRPr lang="en-US"/>
          </a:p>
        </p:txBody>
      </p:sp>
    </p:spTree>
    <p:extLst>
      <p:ext uri="{BB962C8B-B14F-4D97-AF65-F5344CB8AC3E}">
        <p14:creationId xmlns:p14="http://schemas.microsoft.com/office/powerpoint/2010/main" val="3721655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FAB2F-182F-430F-8FFB-01D74C1A73F0}"/>
              </a:ext>
            </a:extLst>
          </p:cNvPr>
          <p:cNvSpPr>
            <a:spLocks noGrp="1"/>
          </p:cNvSpPr>
          <p:nvPr>
            <p:ph type="title"/>
          </p:nvPr>
        </p:nvSpPr>
        <p:spPr>
          <a:xfrm>
            <a:off x="3657467" y="692256"/>
            <a:ext cx="7752213" cy="706964"/>
          </a:xfrm>
        </p:spPr>
        <p:txBody>
          <a:bodyPr>
            <a:normAutofit/>
          </a:bodyPr>
          <a:lstStyle/>
          <a:p>
            <a:r>
              <a:rPr lang="en-US" sz="3300">
                <a:solidFill>
                  <a:schemeClr val="tx2"/>
                </a:solidFill>
              </a:rPr>
              <a:t>Lab-0: Tracing </a:t>
            </a:r>
            <a:r>
              <a:rPr lang="en-US" sz="3300" err="1">
                <a:solidFill>
                  <a:schemeClr val="tx2"/>
                </a:solidFill>
              </a:rPr>
              <a:t>execve</a:t>
            </a:r>
            <a:r>
              <a:rPr lang="en-US" sz="3300">
                <a:solidFill>
                  <a:schemeClr val="tx2"/>
                </a:solidFill>
              </a:rPr>
              <a:t>() </a:t>
            </a:r>
            <a:r>
              <a:rPr lang="en-US" sz="3300" err="1">
                <a:solidFill>
                  <a:schemeClr val="tx2"/>
                </a:solidFill>
              </a:rPr>
              <a:t>syscall</a:t>
            </a:r>
            <a:endParaRPr lang="en-US" sz="3300">
              <a:solidFill>
                <a:schemeClr val="tx2"/>
              </a:solidFill>
            </a:endParaRPr>
          </a:p>
        </p:txBody>
      </p:sp>
      <p:sp>
        <p:nvSpPr>
          <p:cNvPr id="3" name="Content Placeholder 2">
            <a:extLst>
              <a:ext uri="{FF2B5EF4-FFF2-40B4-BE49-F238E27FC236}">
                <a16:creationId xmlns:a16="http://schemas.microsoft.com/office/drawing/2014/main" id="{D4BAD009-B870-5342-BCFE-4F41D1E028A2}"/>
              </a:ext>
            </a:extLst>
          </p:cNvPr>
          <p:cNvSpPr>
            <a:spLocks noGrp="1"/>
          </p:cNvSpPr>
          <p:nvPr>
            <p:ph idx="1"/>
          </p:nvPr>
        </p:nvSpPr>
        <p:spPr>
          <a:xfrm>
            <a:off x="3657467" y="1473200"/>
            <a:ext cx="7151271" cy="4555958"/>
          </a:xfrm>
        </p:spPr>
        <p:txBody>
          <a:bodyPr anchor="ctr">
            <a:normAutofit/>
          </a:bodyPr>
          <a:lstStyle/>
          <a:p>
            <a:pPr>
              <a:lnSpc>
                <a:spcPct val="90000"/>
              </a:lnSpc>
            </a:pPr>
            <a:r>
              <a:rPr lang="en-US" sz="1400">
                <a:solidFill>
                  <a:schemeClr val="tx1"/>
                </a:solidFill>
                <a:latin typeface="Calibri" panose="020F0502020204030204" pitchFamily="34" charset="0"/>
                <a:cs typeface="Calibri" panose="020F0502020204030204" pitchFamily="34" charset="0"/>
              </a:rPr>
              <a:t>Sample program to attach a BPF function to </a:t>
            </a:r>
            <a:r>
              <a:rPr lang="en-US" sz="1400" err="1">
                <a:solidFill>
                  <a:schemeClr val="tx1"/>
                </a:solidFill>
                <a:latin typeface="Calibri" panose="020F0502020204030204" pitchFamily="34" charset="0"/>
                <a:cs typeface="Calibri" panose="020F0502020204030204" pitchFamily="34" charset="0"/>
              </a:rPr>
              <a:t>exece</a:t>
            </a:r>
            <a:r>
              <a:rPr lang="en-US" sz="1400">
                <a:solidFill>
                  <a:schemeClr val="tx1"/>
                </a:solidFill>
                <a:latin typeface="Calibri" panose="020F0502020204030204" pitchFamily="34" charset="0"/>
                <a:cs typeface="Calibri" panose="020F0502020204030204" pitchFamily="34" charset="0"/>
              </a:rPr>
              <a:t> </a:t>
            </a:r>
            <a:r>
              <a:rPr lang="en-US" sz="1400" err="1">
                <a:solidFill>
                  <a:schemeClr val="tx1"/>
                </a:solidFill>
                <a:latin typeface="Calibri" panose="020F0502020204030204" pitchFamily="34" charset="0"/>
                <a:cs typeface="Calibri" panose="020F0502020204030204" pitchFamily="34" charset="0"/>
              </a:rPr>
              <a:t>syscall</a:t>
            </a:r>
            <a:r>
              <a:rPr lang="en-US" sz="1400">
                <a:solidFill>
                  <a:schemeClr val="tx1"/>
                </a:solidFill>
                <a:latin typeface="Calibri" panose="020F0502020204030204" pitchFamily="34" charset="0"/>
                <a:cs typeface="Calibri" panose="020F0502020204030204" pitchFamily="34" charset="0"/>
              </a:rPr>
              <a:t> and track how many </a:t>
            </a:r>
            <a:r>
              <a:rPr lang="en-US" sz="1400" err="1">
                <a:solidFill>
                  <a:schemeClr val="tx1"/>
                </a:solidFill>
                <a:latin typeface="Calibri" panose="020F0502020204030204" pitchFamily="34" charset="0"/>
                <a:cs typeface="Calibri" panose="020F0502020204030204" pitchFamily="34" charset="0"/>
              </a:rPr>
              <a:t>syscalls</a:t>
            </a:r>
            <a:r>
              <a:rPr lang="en-US" sz="1400">
                <a:solidFill>
                  <a:schemeClr val="tx1"/>
                </a:solidFill>
                <a:latin typeface="Calibri" panose="020F0502020204030204" pitchFamily="34" charset="0"/>
                <a:cs typeface="Calibri" panose="020F0502020204030204" pitchFamily="34" charset="0"/>
              </a:rPr>
              <a:t> each user makes.</a:t>
            </a:r>
          </a:p>
          <a:p>
            <a:pPr>
              <a:lnSpc>
                <a:spcPct val="90000"/>
              </a:lnSpc>
            </a:pPr>
            <a:r>
              <a:rPr lang="en-US" sz="1400">
                <a:solidFill>
                  <a:schemeClr val="tx1"/>
                </a:solidFill>
                <a:latin typeface="Calibri" panose="020F0502020204030204" pitchFamily="34" charset="0"/>
                <a:cs typeface="Calibri" panose="020F0502020204030204" pitchFamily="34" charset="0"/>
              </a:rPr>
              <a:t>Run the </a:t>
            </a:r>
            <a:r>
              <a:rPr lang="en-US" sz="1400" err="1">
                <a:solidFill>
                  <a:schemeClr val="tx1"/>
                </a:solidFill>
                <a:latin typeface="Calibri" panose="020F0502020204030204" pitchFamily="34" charset="0"/>
                <a:cs typeface="Calibri" panose="020F0502020204030204" pitchFamily="34" charset="0"/>
              </a:rPr>
              <a:t>helloworld</a:t>
            </a:r>
            <a:r>
              <a:rPr lang="en-US" sz="1400">
                <a:solidFill>
                  <a:schemeClr val="tx1"/>
                </a:solidFill>
                <a:latin typeface="Calibri" panose="020F0502020204030204" pitchFamily="34" charset="0"/>
                <a:cs typeface="Calibri" panose="020F0502020204030204" pitchFamily="34" charset="0"/>
              </a:rPr>
              <a:t> program and see the following:</a:t>
            </a:r>
          </a:p>
          <a:p>
            <a:pPr lvl="1">
              <a:lnSpc>
                <a:spcPct val="90000"/>
              </a:lnSpc>
            </a:pPr>
            <a:r>
              <a:rPr lang="en-US" sz="1400" err="1">
                <a:solidFill>
                  <a:schemeClr val="tx1"/>
                </a:solidFill>
                <a:latin typeface="Calibri" panose="020F0502020204030204" pitchFamily="34" charset="0"/>
                <a:cs typeface="Calibri" panose="020F0502020204030204" pitchFamily="34" charset="0"/>
              </a:rPr>
              <a:t>bpftool</a:t>
            </a:r>
            <a:r>
              <a:rPr lang="en-US" sz="1400">
                <a:solidFill>
                  <a:schemeClr val="tx1"/>
                </a:solidFill>
                <a:latin typeface="Calibri" panose="020F0502020204030204" pitchFamily="34" charset="0"/>
                <a:cs typeface="Calibri" panose="020F0502020204030204" pitchFamily="34" charset="0"/>
              </a:rPr>
              <a:t> prog show name &lt;&gt;</a:t>
            </a:r>
          </a:p>
          <a:p>
            <a:pPr lvl="2">
              <a:lnSpc>
                <a:spcPct val="90000"/>
              </a:lnSpc>
            </a:pPr>
            <a:r>
              <a:rPr lang="en-US" err="1">
                <a:solidFill>
                  <a:schemeClr val="tx1"/>
                </a:solidFill>
                <a:latin typeface="Calibri" panose="020F0502020204030204" pitchFamily="34" charset="0"/>
                <a:cs typeface="Calibri" panose="020F0502020204030204" pitchFamily="34" charset="0"/>
              </a:rPr>
              <a:t>Xlated</a:t>
            </a:r>
            <a:r>
              <a:rPr lang="en-US">
                <a:solidFill>
                  <a:schemeClr val="tx1"/>
                </a:solidFill>
                <a:latin typeface="Calibri" panose="020F0502020204030204" pitchFamily="34" charset="0"/>
                <a:cs typeface="Calibri" panose="020F0502020204030204" pitchFamily="34" charset="0"/>
              </a:rPr>
              <a:t>: size after translation; adjusted for kernel verifier</a:t>
            </a:r>
          </a:p>
          <a:p>
            <a:pPr lvl="2">
              <a:lnSpc>
                <a:spcPct val="90000"/>
              </a:lnSpc>
            </a:pPr>
            <a:r>
              <a:rPr lang="en-US" err="1">
                <a:solidFill>
                  <a:schemeClr val="tx1"/>
                </a:solidFill>
                <a:latin typeface="Calibri" panose="020F0502020204030204" pitchFamily="34" charset="0"/>
                <a:cs typeface="Calibri" panose="020F0502020204030204" pitchFamily="34" charset="0"/>
              </a:rPr>
              <a:t>Jited</a:t>
            </a:r>
            <a:r>
              <a:rPr lang="en-US">
                <a:solidFill>
                  <a:schemeClr val="tx1"/>
                </a:solidFill>
                <a:latin typeface="Calibri" panose="020F0502020204030204" pitchFamily="34" charset="0"/>
                <a:cs typeface="Calibri" panose="020F0502020204030204" pitchFamily="34" charset="0"/>
              </a:rPr>
              <a:t>: size when ELF was generated</a:t>
            </a:r>
          </a:p>
          <a:p>
            <a:pPr lvl="2">
              <a:lnSpc>
                <a:spcPct val="90000"/>
              </a:lnSpc>
            </a:pPr>
            <a:r>
              <a:rPr lang="en-US">
                <a:solidFill>
                  <a:schemeClr val="tx1"/>
                </a:solidFill>
                <a:latin typeface="Calibri"/>
                <a:ea typeface="Calibri"/>
                <a:cs typeface="Calibri"/>
              </a:rPr>
              <a:t>Tag: Program label</a:t>
            </a:r>
          </a:p>
          <a:p>
            <a:pPr lvl="2">
              <a:lnSpc>
                <a:spcPct val="90000"/>
              </a:lnSpc>
            </a:pPr>
            <a:r>
              <a:rPr lang="en-US" err="1">
                <a:solidFill>
                  <a:schemeClr val="tx1"/>
                </a:solidFill>
                <a:latin typeface="Calibri" panose="020F0502020204030204" pitchFamily="34" charset="0"/>
                <a:cs typeface="Calibri" panose="020F0502020204030204" pitchFamily="34" charset="0"/>
              </a:rPr>
              <a:t>loaded_at</a:t>
            </a:r>
            <a:r>
              <a:rPr lang="en-US">
                <a:solidFill>
                  <a:schemeClr val="tx1"/>
                </a:solidFill>
                <a:latin typeface="Calibri" panose="020F0502020204030204" pitchFamily="34" charset="0"/>
                <a:cs typeface="Calibri" panose="020F0502020204030204" pitchFamily="34" charset="0"/>
              </a:rPr>
              <a:t>: Timestamp of prog load</a:t>
            </a:r>
          </a:p>
          <a:p>
            <a:pPr lvl="2"/>
            <a:r>
              <a:rPr lang="en-US" err="1">
                <a:solidFill>
                  <a:schemeClr val="tx1"/>
                </a:solidFill>
                <a:latin typeface="Calibri"/>
                <a:ea typeface="Calibri"/>
                <a:cs typeface="Calibri"/>
              </a:rPr>
              <a:t>btf_id</a:t>
            </a:r>
            <a:r>
              <a:rPr lang="en-US">
                <a:solidFill>
                  <a:schemeClr val="tx1"/>
                </a:solidFill>
                <a:latin typeface="Calibri"/>
                <a:ea typeface="Calibri"/>
                <a:cs typeface="Calibri"/>
              </a:rPr>
              <a:t>: </a:t>
            </a:r>
            <a:r>
              <a:rPr lang="en-IN" b="0" i="0">
                <a:solidFill>
                  <a:schemeClr val="tx1"/>
                </a:solidFill>
                <a:effectLst/>
                <a:latin typeface="Calibri"/>
                <a:ea typeface="Calibri"/>
                <a:cs typeface="Calibri"/>
              </a:rPr>
              <a:t>BTF (BPF Type Format) is the metadata format which encodes the debug info related to BPF program/map. BTF</a:t>
            </a:r>
            <a:r>
              <a:rPr lang="en-IN">
                <a:solidFill>
                  <a:schemeClr val="tx1"/>
                </a:solidFill>
                <a:latin typeface="Calibri"/>
                <a:ea typeface="Calibri"/>
                <a:cs typeface="Calibri"/>
              </a:rPr>
              <a:t> includes</a:t>
            </a:r>
            <a:r>
              <a:rPr lang="en-IN" b="0" i="0">
                <a:solidFill>
                  <a:schemeClr val="tx1"/>
                </a:solidFill>
                <a:effectLst/>
                <a:latin typeface="Calibri"/>
                <a:ea typeface="Calibri"/>
                <a:cs typeface="Calibri"/>
              </a:rPr>
              <a:t> </a:t>
            </a:r>
            <a:r>
              <a:rPr lang="en-IN">
                <a:solidFill>
                  <a:schemeClr val="tx1"/>
                </a:solidFill>
                <a:latin typeface="Calibri"/>
                <a:ea typeface="Calibri"/>
                <a:cs typeface="Calibri"/>
              </a:rPr>
              <a:t>data types,  </a:t>
            </a:r>
            <a:r>
              <a:rPr lang="en-IN" b="0" i="0">
                <a:solidFill>
                  <a:schemeClr val="tx1"/>
                </a:solidFill>
                <a:effectLst/>
                <a:latin typeface="Calibri"/>
                <a:ea typeface="Calibri"/>
                <a:cs typeface="Calibri"/>
              </a:rPr>
              <a:t>function info for defined subroutines, and line info for source/line information.</a:t>
            </a:r>
            <a:endParaRPr lang="en-US">
              <a:solidFill>
                <a:schemeClr val="tx1"/>
              </a:solidFill>
              <a:latin typeface="Calibri"/>
              <a:ea typeface="Calibri"/>
              <a:cs typeface="Calibri"/>
            </a:endParaRPr>
          </a:p>
          <a:p>
            <a:pPr>
              <a:lnSpc>
                <a:spcPct val="90000"/>
              </a:lnSpc>
            </a:pPr>
            <a:endParaRPr lang="en-US" sz="1400">
              <a:solidFill>
                <a:srgbClr val="6F664C"/>
              </a:solidFill>
              <a:latin typeface="Corbel" panose="020B0503020204020204"/>
              <a:ea typeface="Calibri"/>
              <a:cs typeface="Calibri" panose="020F0502020204030204" pitchFamily="34" charset="0"/>
            </a:endParaRPr>
          </a:p>
        </p:txBody>
      </p:sp>
      <p:pic>
        <p:nvPicPr>
          <p:cNvPr id="7" name="Picture 6" descr="A science lab equipment with a dropper and a pipette&#10;&#10;Description automatically generated with medium confidence">
            <a:extLst>
              <a:ext uri="{FF2B5EF4-FFF2-40B4-BE49-F238E27FC236}">
                <a16:creationId xmlns:a16="http://schemas.microsoft.com/office/drawing/2014/main" id="{668D7826-7F46-CE29-D519-35D97C2D940C}"/>
              </a:ext>
            </a:extLst>
          </p:cNvPr>
          <p:cNvPicPr>
            <a:picLocks noChangeAspect="1"/>
          </p:cNvPicPr>
          <p:nvPr/>
        </p:nvPicPr>
        <p:blipFill>
          <a:blip r:embed="rId3"/>
          <a:stretch>
            <a:fillRect/>
          </a:stretch>
        </p:blipFill>
        <p:spPr>
          <a:xfrm>
            <a:off x="915862" y="2574040"/>
            <a:ext cx="1451285" cy="1348600"/>
          </a:xfrm>
          <a:prstGeom prst="roundRect">
            <a:avLst>
              <a:gd name="adj" fmla="val 1858"/>
            </a:avLst>
          </a:prstGeom>
          <a:effectLst/>
        </p:spPr>
      </p:pic>
      <p:sp>
        <p:nvSpPr>
          <p:cNvPr id="4" name="Footer Placeholder 3">
            <a:extLst>
              <a:ext uri="{FF2B5EF4-FFF2-40B4-BE49-F238E27FC236}">
                <a16:creationId xmlns:a16="http://schemas.microsoft.com/office/drawing/2014/main" id="{95AB9AB7-9BFA-B0C3-543F-1860B75EA8FD}"/>
              </a:ext>
            </a:extLst>
          </p:cNvPr>
          <p:cNvSpPr>
            <a:spLocks noGrp="1"/>
          </p:cNvSpPr>
          <p:nvPr>
            <p:ph type="ftr" sz="quarter" idx="11"/>
          </p:nvPr>
        </p:nvSpPr>
        <p:spPr/>
        <p:txBody>
          <a:bodyPr/>
          <a:lstStyle/>
          <a:p>
            <a:r>
              <a:rPr lang="en-US"/>
              <a:t>Cisco Confidential 2024</a:t>
            </a:r>
          </a:p>
        </p:txBody>
      </p:sp>
      <p:sp>
        <p:nvSpPr>
          <p:cNvPr id="5" name="Slide Number Placeholder 4">
            <a:extLst>
              <a:ext uri="{FF2B5EF4-FFF2-40B4-BE49-F238E27FC236}">
                <a16:creationId xmlns:a16="http://schemas.microsoft.com/office/drawing/2014/main" id="{8299C412-309E-501C-A0A9-CA4C8AA354FF}"/>
              </a:ext>
            </a:extLst>
          </p:cNvPr>
          <p:cNvSpPr>
            <a:spLocks noGrp="1"/>
          </p:cNvSpPr>
          <p:nvPr>
            <p:ph type="sldNum" sz="quarter" idx="12"/>
          </p:nvPr>
        </p:nvSpPr>
        <p:spPr/>
        <p:txBody>
          <a:bodyPr/>
          <a:lstStyle/>
          <a:p>
            <a:fld id="{F58011F5-2113-FD44-9478-BB044CC514B6}" type="slidenum">
              <a:rPr lang="en-US" smtClean="0"/>
              <a:t>9</a:t>
            </a:fld>
            <a:endParaRPr lang="en-US"/>
          </a:p>
        </p:txBody>
      </p:sp>
    </p:spTree>
    <p:extLst>
      <p:ext uri="{BB962C8B-B14F-4D97-AF65-F5344CB8AC3E}">
        <p14:creationId xmlns:p14="http://schemas.microsoft.com/office/powerpoint/2010/main" val="881820623"/>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Frame</Template>
  <Application>Microsoft Office PowerPoint</Application>
  <PresentationFormat>Widescreen</PresentationFormat>
  <Slides>68</Slides>
  <Notes>44</Notes>
  <HiddenSlides>0</HiddenSlides>
  <ScaleCrop>false</ScaleCrop>
  <HeadingPairs>
    <vt:vector size="4" baseType="variant">
      <vt:variant>
        <vt:lpstr>Theme</vt:lpstr>
      </vt:variant>
      <vt:variant>
        <vt:i4>1</vt:i4>
      </vt:variant>
      <vt:variant>
        <vt:lpstr>Slide Titles</vt:lpstr>
      </vt:variant>
      <vt:variant>
        <vt:i4>68</vt:i4>
      </vt:variant>
    </vt:vector>
  </HeadingPairs>
  <TitlesOfParts>
    <vt:vector size="69" baseType="lpstr">
      <vt:lpstr>Frame</vt:lpstr>
      <vt:lpstr>Using eBPF in Kubernetes</vt:lpstr>
      <vt:lpstr>Traditional kernel development cycle</vt:lpstr>
      <vt:lpstr>Traditional Linux Kernel Development</vt:lpstr>
      <vt:lpstr>Unlocking the kernel with eBPF</vt:lpstr>
      <vt:lpstr>What is eBPF?</vt:lpstr>
      <vt:lpstr>History of eBPF</vt:lpstr>
      <vt:lpstr>Why eBPF</vt:lpstr>
      <vt:lpstr>HOW?</vt:lpstr>
      <vt:lpstr>Lab-0: Tracing execve() syscall</vt:lpstr>
      <vt:lpstr>How does eBPF work?</vt:lpstr>
      <vt:lpstr>eBPF Hooks</vt:lpstr>
      <vt:lpstr>BCC framework</vt:lpstr>
      <vt:lpstr>eBPF data structures</vt:lpstr>
      <vt:lpstr>Life of an eBPF program</vt:lpstr>
      <vt:lpstr>Using eBPF in Kubernetes</vt:lpstr>
      <vt:lpstr>Applicatios of eBPF in Kubernetes</vt:lpstr>
      <vt:lpstr>Why is eBPF  lucrative for cloud-native apps</vt:lpstr>
      <vt:lpstr>Kubernetes Networking</vt:lpstr>
      <vt:lpstr>Kubernetes Security</vt:lpstr>
      <vt:lpstr>Kubernetes Observability</vt:lpstr>
      <vt:lpstr>Lab - 1</vt:lpstr>
      <vt:lpstr>Do all kernels let you run eBPF?</vt:lpstr>
      <vt:lpstr>Lab-2: Tracing execve() syscall</vt:lpstr>
      <vt:lpstr>Utilities to analyze BPF objects</vt:lpstr>
      <vt:lpstr>Example bpftool output</vt:lpstr>
      <vt:lpstr>Lab-3: Setup additional pods</vt:lpstr>
      <vt:lpstr>Lab Agenda</vt:lpstr>
      <vt:lpstr>XDP – Express Data path</vt:lpstr>
      <vt:lpstr>Lab 4: Filter packets using eBPF</vt:lpstr>
      <vt:lpstr>Lab 5: DDoS attack detection</vt:lpstr>
      <vt:lpstr>Lab 6: Tracing network flows</vt:lpstr>
      <vt:lpstr>eBPF Verifier</vt:lpstr>
      <vt:lpstr>BCC tools</vt:lpstr>
      <vt:lpstr> Lab-7: BCC Tools - runqlat - cpudist - sslsniff</vt:lpstr>
      <vt:lpstr>eBPF hooks</vt:lpstr>
      <vt:lpstr>Libbpf v/s bcc for development</vt:lpstr>
      <vt:lpstr>PowerPoint Presentation</vt:lpstr>
      <vt:lpstr>Overview of Cilium</vt:lpstr>
      <vt:lpstr>Overview of Cilium </vt:lpstr>
      <vt:lpstr>Why use Cilium?</vt:lpstr>
      <vt:lpstr>Packet routing in traditional container environments</vt:lpstr>
      <vt:lpstr>Linux conntrack and packet mangling</vt:lpstr>
      <vt:lpstr>Kube-proxy in kubernetes</vt:lpstr>
      <vt:lpstr>Packet routing in container environments with Cilium</vt:lpstr>
      <vt:lpstr>Replace iptables and kube-proxy with eBPF</vt:lpstr>
      <vt:lpstr>Use cases of Cilium</vt:lpstr>
      <vt:lpstr>Cilium Projects</vt:lpstr>
      <vt:lpstr>Lab-8</vt:lpstr>
      <vt:lpstr>Check cilium status and version</vt:lpstr>
      <vt:lpstr>Check if eBPF-based host routing is enabled on your cluster</vt:lpstr>
      <vt:lpstr>Cilium Hooks: Where can you expect to find a cilium program attached?</vt:lpstr>
      <vt:lpstr>View cilium objects with bpftool utility</vt:lpstr>
      <vt:lpstr>Cilum custom resource definition</vt:lpstr>
      <vt:lpstr>Kubernetes NetworkPolicy vs Cilium Network Policy</vt:lpstr>
      <vt:lpstr>Lab-9: Cilium Network Policy demo</vt:lpstr>
      <vt:lpstr>Cilium Service Mesh</vt:lpstr>
      <vt:lpstr>Isovalent Labs</vt:lpstr>
      <vt:lpstr>Real-world use cases of eBPF </vt:lpstr>
      <vt:lpstr>Cons of using eBPF</vt:lpstr>
      <vt:lpstr>References</vt:lpstr>
      <vt:lpstr>Backup slides</vt:lpstr>
      <vt:lpstr>How does eBPF work?</vt:lpstr>
      <vt:lpstr>Systemd, systemctl, cgroup commands</vt:lpstr>
      <vt:lpstr>/pause container in kubernetes</vt:lpstr>
      <vt:lpstr>Components created by Cilium </vt:lpstr>
      <vt:lpstr>CO-RE: Compile once, Run everywhere</vt:lpstr>
      <vt:lpstr>Cilium encryption: Wireguard and IPSec</vt:lpstr>
      <vt:lpstr>Calico v/s Cilium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Namratha Kallavi (namkalla)</dc:creator>
  <cp:revision>41</cp:revision>
  <dcterms:created xsi:type="dcterms:W3CDTF">2024-09-09T08:01:23Z</dcterms:created>
  <dcterms:modified xsi:type="dcterms:W3CDTF">2024-11-11T03:12:37Z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8f49a32-fde3-48a5-9266-b5b0972a22dc_Enabled">
    <vt:lpwstr>true</vt:lpwstr>
  </property>
  <property fmtid="{D5CDD505-2E9C-101B-9397-08002B2CF9AE}" pid="3" name="MSIP_Label_c8f49a32-fde3-48a5-9266-b5b0972a22dc_SetDate">
    <vt:lpwstr>2024-09-09T08:09:32Z</vt:lpwstr>
  </property>
  <property fmtid="{D5CDD505-2E9C-101B-9397-08002B2CF9AE}" pid="4" name="MSIP_Label_c8f49a32-fde3-48a5-9266-b5b0972a22dc_Method">
    <vt:lpwstr>Standard</vt:lpwstr>
  </property>
  <property fmtid="{D5CDD505-2E9C-101B-9397-08002B2CF9AE}" pid="5" name="MSIP_Label_c8f49a32-fde3-48a5-9266-b5b0972a22dc_Name">
    <vt:lpwstr>Cisco Confidential</vt:lpwstr>
  </property>
  <property fmtid="{D5CDD505-2E9C-101B-9397-08002B2CF9AE}" pid="6" name="MSIP_Label_c8f49a32-fde3-48a5-9266-b5b0972a22dc_SiteId">
    <vt:lpwstr>5ae1af62-9505-4097-a69a-c1553ef7840e</vt:lpwstr>
  </property>
  <property fmtid="{D5CDD505-2E9C-101B-9397-08002B2CF9AE}" pid="7" name="MSIP_Label_c8f49a32-fde3-48a5-9266-b5b0972a22dc_ActionId">
    <vt:lpwstr>437c4da7-fe00-4c27-a92c-ab63037892ce</vt:lpwstr>
  </property>
  <property fmtid="{D5CDD505-2E9C-101B-9397-08002B2CF9AE}" pid="8" name="MSIP_Label_c8f49a32-fde3-48a5-9266-b5b0972a22dc_ContentBits">
    <vt:lpwstr>2</vt:lpwstr>
  </property>
  <property fmtid="{D5CDD505-2E9C-101B-9397-08002B2CF9AE}" pid="9" name="ClassificationContentMarkingFooterLocations">
    <vt:lpwstr>Office Theme:8</vt:lpwstr>
  </property>
  <property fmtid="{D5CDD505-2E9C-101B-9397-08002B2CF9AE}" pid="10" name="ClassificationContentMarkingFooterText">
    <vt:lpwstr>Cisco Confidential</vt:lpwstr>
  </property>
</Properties>
</file>